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361" r:id="rId2"/>
    <p:sldId id="383" r:id="rId3"/>
    <p:sldId id="376" r:id="rId4"/>
    <p:sldId id="398" r:id="rId5"/>
    <p:sldId id="399" r:id="rId6"/>
    <p:sldId id="400" r:id="rId7"/>
    <p:sldId id="395" r:id="rId8"/>
    <p:sldId id="401" r:id="rId9"/>
    <p:sldId id="456" r:id="rId10"/>
    <p:sldId id="403" r:id="rId11"/>
    <p:sldId id="406" r:id="rId12"/>
    <p:sldId id="404" r:id="rId13"/>
    <p:sldId id="369" r:id="rId14"/>
    <p:sldId id="425" r:id="rId15"/>
    <p:sldId id="426" r:id="rId16"/>
    <p:sldId id="427" r:id="rId17"/>
    <p:sldId id="428" r:id="rId18"/>
    <p:sldId id="429" r:id="rId19"/>
    <p:sldId id="405" r:id="rId20"/>
    <p:sldId id="407" r:id="rId21"/>
    <p:sldId id="408" r:id="rId22"/>
    <p:sldId id="409" r:id="rId23"/>
    <p:sldId id="410" r:id="rId24"/>
    <p:sldId id="411" r:id="rId25"/>
    <p:sldId id="412" r:id="rId26"/>
    <p:sldId id="413" r:id="rId27"/>
    <p:sldId id="414" r:id="rId28"/>
    <p:sldId id="415" r:id="rId29"/>
    <p:sldId id="416" r:id="rId30"/>
    <p:sldId id="417" r:id="rId31"/>
    <p:sldId id="418" r:id="rId32"/>
    <p:sldId id="431" r:id="rId33"/>
    <p:sldId id="432" r:id="rId34"/>
    <p:sldId id="433" r:id="rId35"/>
    <p:sldId id="434" r:id="rId36"/>
    <p:sldId id="435" r:id="rId37"/>
    <p:sldId id="436" r:id="rId38"/>
    <p:sldId id="421" r:id="rId39"/>
    <p:sldId id="419" r:id="rId40"/>
    <p:sldId id="420" r:id="rId41"/>
    <p:sldId id="424" r:id="rId42"/>
    <p:sldId id="422" r:id="rId43"/>
    <p:sldId id="423" r:id="rId44"/>
    <p:sldId id="464" r:id="rId45"/>
    <p:sldId id="599" r:id="rId46"/>
    <p:sldId id="259" r:id="rId47"/>
    <p:sldId id="370" r:id="rId48"/>
    <p:sldId id="367" r:id="rId49"/>
    <p:sldId id="378" r:id="rId50"/>
    <p:sldId id="381" r:id="rId51"/>
    <p:sldId id="379" r:id="rId5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1">
          <p15:clr>
            <a:srgbClr val="A4A3A4"/>
          </p15:clr>
        </p15:guide>
        <p15:guide id="2" pos="2550">
          <p15:clr>
            <a:srgbClr val="A4A3A4"/>
          </p15:clr>
        </p15:guide>
        <p15:guide id="3" pos="28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cott Gossett" initials="SDG" lastIdx="21" clrIdx="0"/>
  <p:cmAuthor id="1" name="Anthony Lopez" initials="MOU" lastIdx="18" clrIdx="1"/>
  <p:cmAuthor id="2" name="Galen Maclaurin"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C14"/>
    <a:srgbClr val="00A1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27" autoAdjust="0"/>
    <p:restoredTop sz="86939" autoAdjust="0"/>
  </p:normalViewPr>
  <p:slideViewPr>
    <p:cSldViewPr snapToGrid="0" snapToObjects="1">
      <p:cViewPr varScale="1">
        <p:scale>
          <a:sx n="110" d="100"/>
          <a:sy n="110" d="100"/>
        </p:scale>
        <p:origin x="1904" y="184"/>
      </p:cViewPr>
      <p:guideLst>
        <p:guide orient="horz" pos="2051"/>
        <p:guide pos="2550"/>
        <p:guide pos="2888"/>
      </p:guideLst>
    </p:cSldViewPr>
  </p:slideViewPr>
  <p:outlineViewPr>
    <p:cViewPr>
      <p:scale>
        <a:sx n="33" d="100"/>
        <a:sy n="33" d="100"/>
      </p:scale>
      <p:origin x="0" y="-3114"/>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52" d="100"/>
          <a:sy n="52" d="100"/>
        </p:scale>
        <p:origin x="-282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12-13T11:10:37.597" idx="4">
    <p:pos x="5042" y="146"/>
    <p:text>Very difficult to understand point of this picture. If you use it, your audience will likely stop listening to you and start trying to figure out the picture. The exceedant probabilities box and associated arrow need improvement.
Not sure big point of this, but recommend rethinking how to deliver that message.</p:text>
  </p:cm>
  <p:cm authorId="1" dt="2016-12-14T08:39:52.285" idx="1">
    <p:pos x="5076" y="346"/>
    <p:text>I think we should remove this slide since our focus is on general audience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atin typeface="Arial"/>
              </a:defRPr>
            </a:lvl1pPr>
          </a:lstStyle>
          <a:p>
            <a:fld id="{B376CFEB-F550-4D62-BF2B-5D5CD8BA2F55}" type="datetimeFigureOut">
              <a:rPr lang="en-US" smtClean="0"/>
              <a:pPr/>
              <a:t>11/6/19</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atin typeface="Arial"/>
              </a:defRPr>
            </a:lvl1pPr>
          </a:lstStyle>
          <a:p>
            <a:fld id="{741BEC74-3D1D-45FD-80C7-5381F9E2D383}" type="slidenum">
              <a:rPr lang="en-US" smtClean="0"/>
              <a:pPr/>
              <a:t>‹#›</a:t>
            </a:fld>
            <a:endParaRPr lang="en-US" dirty="0"/>
          </a:p>
        </p:txBody>
      </p:sp>
    </p:spTree>
    <p:extLst>
      <p:ext uri="{BB962C8B-B14F-4D97-AF65-F5344CB8AC3E}">
        <p14:creationId xmlns:p14="http://schemas.microsoft.com/office/powerpoint/2010/main" val="97368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a:ea typeface="+mn-ea"/>
        <a:cs typeface="+mn-cs"/>
      </a:defRPr>
    </a:lvl1pPr>
    <a:lvl2pPr marL="457200" algn="l" defTabSz="914400" rtl="0" eaLnBrk="1" latinLnBrk="0" hangingPunct="1">
      <a:defRPr sz="1200" kern="1200">
        <a:solidFill>
          <a:schemeClr val="tx1"/>
        </a:solidFill>
        <a:latin typeface="Arial"/>
        <a:ea typeface="+mn-ea"/>
        <a:cs typeface="+mn-cs"/>
      </a:defRPr>
    </a:lvl2pPr>
    <a:lvl3pPr marL="914400" algn="l" defTabSz="914400" rtl="0" eaLnBrk="1" latinLnBrk="0" hangingPunct="1">
      <a:defRPr sz="1200" kern="1200">
        <a:solidFill>
          <a:schemeClr val="tx1"/>
        </a:solidFill>
        <a:latin typeface="Arial"/>
        <a:ea typeface="+mn-ea"/>
        <a:cs typeface="+mn-cs"/>
      </a:defRPr>
    </a:lvl3pPr>
    <a:lvl4pPr marL="1371600" algn="l" defTabSz="914400" rtl="0" eaLnBrk="1" latinLnBrk="0" hangingPunct="1">
      <a:defRPr sz="1200" kern="1200">
        <a:solidFill>
          <a:schemeClr val="tx1"/>
        </a:solidFill>
        <a:latin typeface="Arial"/>
        <a:ea typeface="+mn-ea"/>
        <a:cs typeface="+mn-cs"/>
      </a:defRPr>
    </a:lvl4pPr>
    <a:lvl5pPr marL="1828800" algn="l" defTabSz="914400" rtl="0" eaLnBrk="1" latinLnBrk="0" hangingPunct="1">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1</a:t>
            </a:fld>
            <a:endParaRPr lang="en-US" dirty="0"/>
          </a:p>
        </p:txBody>
      </p:sp>
    </p:spTree>
    <p:extLst>
      <p:ext uri="{BB962C8B-B14F-4D97-AF65-F5344CB8AC3E}">
        <p14:creationId xmlns:p14="http://schemas.microsoft.com/office/powerpoint/2010/main" val="1081369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12</a:t>
            </a:fld>
            <a:endParaRPr lang="en-US" dirty="0"/>
          </a:p>
        </p:txBody>
      </p:sp>
    </p:spTree>
    <p:extLst>
      <p:ext uri="{BB962C8B-B14F-4D97-AF65-F5344CB8AC3E}">
        <p14:creationId xmlns:p14="http://schemas.microsoft.com/office/powerpoint/2010/main" val="3053664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19</a:t>
            </a:fld>
            <a:endParaRPr lang="en-US" dirty="0"/>
          </a:p>
        </p:txBody>
      </p:sp>
    </p:spTree>
    <p:extLst>
      <p:ext uri="{BB962C8B-B14F-4D97-AF65-F5344CB8AC3E}">
        <p14:creationId xmlns:p14="http://schemas.microsoft.com/office/powerpoint/2010/main" val="3053664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(7/24/15 09:55) -----</a:t>
            </a:r>
          </a:p>
          <a:p>
            <a:r>
              <a:rPr lang="en-US"/>
              <a:t>Transformer costs?</a:t>
            </a:r>
          </a:p>
          <a:p>
            <a:endParaRPr lang="en-US"/>
          </a:p>
          <a:p>
            <a:endParaRPr lang="en-US"/>
          </a:p>
        </p:txBody>
      </p:sp>
      <p:sp>
        <p:nvSpPr>
          <p:cNvPr id="4" name="Slide Number Placeholder 3"/>
          <p:cNvSpPr>
            <a:spLocks noGrp="1"/>
          </p:cNvSpPr>
          <p:nvPr>
            <p:ph type="sldNum" sz="quarter" idx="10"/>
          </p:nvPr>
        </p:nvSpPr>
        <p:spPr/>
        <p:txBody>
          <a:bodyPr/>
          <a:lstStyle/>
          <a:p>
            <a:fld id="{7CD645B7-0B3A-4239-8069-075A43B72B67}" type="slidenum">
              <a:rPr lang="en-US" smtClean="0"/>
              <a:pPr/>
              <a:t>37</a:t>
            </a:fld>
            <a:endParaRPr lang="en-US"/>
          </a:p>
        </p:txBody>
      </p:sp>
    </p:spTree>
    <p:extLst>
      <p:ext uri="{BB962C8B-B14F-4D97-AF65-F5344CB8AC3E}">
        <p14:creationId xmlns:p14="http://schemas.microsoft.com/office/powerpoint/2010/main" val="1494712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38</a:t>
            </a:fld>
            <a:endParaRPr lang="en-US" dirty="0"/>
          </a:p>
        </p:txBody>
      </p:sp>
    </p:spTree>
    <p:extLst>
      <p:ext uri="{BB962C8B-B14F-4D97-AF65-F5344CB8AC3E}">
        <p14:creationId xmlns:p14="http://schemas.microsoft.com/office/powerpoint/2010/main" val="3053664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41</a:t>
            </a:fld>
            <a:endParaRPr lang="en-US" dirty="0"/>
          </a:p>
        </p:txBody>
      </p:sp>
    </p:spTree>
    <p:extLst>
      <p:ext uri="{BB962C8B-B14F-4D97-AF65-F5344CB8AC3E}">
        <p14:creationId xmlns:p14="http://schemas.microsoft.com/office/powerpoint/2010/main" val="3053664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reV</a:t>
            </a:r>
            <a:r>
              <a:rPr lang="en-US" dirty="0"/>
              <a:t> merges all of the concepts together to create supply curves</a:t>
            </a:r>
          </a:p>
          <a:p>
            <a:r>
              <a:rPr lang="en-US" dirty="0"/>
              <a:t>2. </a:t>
            </a:r>
            <a:r>
              <a:rPr lang="en-US" dirty="0" err="1"/>
              <a:t>reV</a:t>
            </a:r>
            <a:r>
              <a:rPr lang="en-US" dirty="0"/>
              <a:t> evaluates grid connection costs</a:t>
            </a:r>
          </a:p>
          <a:p>
            <a:r>
              <a:rPr lang="en-US" dirty="0"/>
              <a:t>3. </a:t>
            </a:r>
            <a:r>
              <a:rPr lang="en-US" dirty="0" err="1"/>
              <a:t>reV</a:t>
            </a:r>
            <a:r>
              <a:rPr lang="en-US" dirty="0"/>
              <a:t> knows at very high spatial res where resources are and how much they cost</a:t>
            </a:r>
          </a:p>
        </p:txBody>
      </p:sp>
      <p:sp>
        <p:nvSpPr>
          <p:cNvPr id="4" name="Slide Number Placeholder 3"/>
          <p:cNvSpPr>
            <a:spLocks noGrp="1"/>
          </p:cNvSpPr>
          <p:nvPr>
            <p:ph type="sldNum" sz="quarter" idx="10"/>
          </p:nvPr>
        </p:nvSpPr>
        <p:spPr/>
        <p:txBody>
          <a:bodyPr/>
          <a:lstStyle/>
          <a:p>
            <a:fld id="{741BEC74-3D1D-45FD-80C7-5381F9E2D383}" type="slidenum">
              <a:rPr lang="en-US" smtClean="0"/>
              <a:pPr/>
              <a:t>47</a:t>
            </a:fld>
            <a:endParaRPr lang="en-US" dirty="0"/>
          </a:p>
        </p:txBody>
      </p:sp>
    </p:spTree>
    <p:extLst>
      <p:ext uri="{BB962C8B-B14F-4D97-AF65-F5344CB8AC3E}">
        <p14:creationId xmlns:p14="http://schemas.microsoft.com/office/powerpoint/2010/main" val="2782759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reV</a:t>
            </a:r>
            <a:r>
              <a:rPr lang="en-US" dirty="0"/>
              <a:t> accesses more than ½ petabyte of spatiotemporal solar and wind resource data spanning North and Central America and South Asia.</a:t>
            </a:r>
          </a:p>
          <a:p>
            <a:pPr lvl="1"/>
            <a:r>
              <a:rPr lang="en-US" dirty="0"/>
              <a:t>Solar: National Solar Radiation Database</a:t>
            </a:r>
          </a:p>
          <a:p>
            <a:pPr lvl="1"/>
            <a:r>
              <a:rPr lang="en-US" dirty="0"/>
              <a:t>Wind: WIND Toolkit</a:t>
            </a:r>
          </a:p>
          <a:p>
            <a:r>
              <a:rPr lang="en-US" dirty="0" err="1"/>
              <a:t>reV</a:t>
            </a:r>
            <a:r>
              <a:rPr lang="en-US" dirty="0"/>
              <a:t> accesses hundreds of geospatial layers collected and maintained in NREL’s geospatial database</a:t>
            </a: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48</a:t>
            </a:fld>
            <a:endParaRPr lang="en-US" dirty="0"/>
          </a:p>
        </p:txBody>
      </p:sp>
    </p:spTree>
    <p:extLst>
      <p:ext uri="{BB962C8B-B14F-4D97-AF65-F5344CB8AC3E}">
        <p14:creationId xmlns:p14="http://schemas.microsoft.com/office/powerpoint/2010/main" val="4009574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reV</a:t>
            </a:r>
            <a:r>
              <a:rPr lang="en-US" dirty="0"/>
              <a:t>, built in Python, is a complex, extensible, and modular framework developed on NREL’s flagship high performance computer, Peregrine.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285750" indent="-285750">
              <a:buFont typeface="Arial"/>
              <a:buChar char="•"/>
            </a:pPr>
            <a:r>
              <a:rPr lang="en-US" sz="1200" dirty="0" err="1">
                <a:solidFill>
                  <a:srgbClr val="000C14"/>
                </a:solidFill>
              </a:rPr>
              <a:t>reV</a:t>
            </a:r>
            <a:r>
              <a:rPr lang="en-US" sz="1200" dirty="0">
                <a:solidFill>
                  <a:srgbClr val="000C14"/>
                </a:solidFill>
              </a:rPr>
              <a:t> provides critical data feeds for a diverse set of models, each with varying degrees of spatial and temporal requirements. </a:t>
            </a:r>
            <a:r>
              <a:rPr lang="en-US" sz="1200" dirty="0" err="1">
                <a:solidFill>
                  <a:srgbClr val="000C14"/>
                </a:solidFill>
              </a:rPr>
              <a:t>reV</a:t>
            </a:r>
            <a:r>
              <a:rPr lang="en-US" sz="1200" dirty="0">
                <a:solidFill>
                  <a:srgbClr val="000C14"/>
                </a:solidFill>
              </a:rPr>
              <a:t> outputs are tailored for specific model needs.</a:t>
            </a:r>
          </a:p>
          <a:p>
            <a:pPr marL="285750" indent="-285750">
              <a:buFont typeface="Arial"/>
              <a:buChar char="•"/>
            </a:pPr>
            <a:r>
              <a:rPr lang="en-US" sz="1200" dirty="0">
                <a:solidFill>
                  <a:srgbClr val="000C14"/>
                </a:solidFill>
              </a:rPr>
              <a:t>Progress is being made in increasing </a:t>
            </a:r>
            <a:r>
              <a:rPr lang="en-US" sz="1200" dirty="0" err="1">
                <a:solidFill>
                  <a:srgbClr val="000C14"/>
                </a:solidFill>
              </a:rPr>
              <a:t>reV</a:t>
            </a:r>
            <a:r>
              <a:rPr lang="en-US" sz="1200">
                <a:solidFill>
                  <a:srgbClr val="000C14"/>
                </a:solidFill>
              </a:rPr>
              <a:t> output interoperability between models given increased model integration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49</a:t>
            </a:fld>
            <a:endParaRPr lang="en-US" dirty="0"/>
          </a:p>
        </p:txBody>
      </p:sp>
    </p:spTree>
    <p:extLst>
      <p:ext uri="{BB962C8B-B14F-4D97-AF65-F5344CB8AC3E}">
        <p14:creationId xmlns:p14="http://schemas.microsoft.com/office/powerpoint/2010/main" val="632801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reV</a:t>
            </a:r>
            <a:r>
              <a:rPr lang="en-US" dirty="0"/>
              <a:t> get's very complicated in it's evaluation of regional generation potential. It has the most sophisticated representation of renewables than ANY OTHER model. </a:t>
            </a:r>
          </a:p>
          <a:p>
            <a:endParaRPr lang="en-US" dirty="0"/>
          </a:p>
          <a:p>
            <a:r>
              <a:rPr lang="en-US" dirty="0" err="1"/>
              <a:t>reV</a:t>
            </a:r>
            <a:r>
              <a:rPr lang="en-US" dirty="0"/>
              <a:t> knows how to smartly couple CEM outputs to PCM inputs. BETTER than any other model.</a:t>
            </a:r>
          </a:p>
        </p:txBody>
      </p:sp>
      <p:sp>
        <p:nvSpPr>
          <p:cNvPr id="4" name="Slide Number Placeholder 3"/>
          <p:cNvSpPr>
            <a:spLocks noGrp="1"/>
          </p:cNvSpPr>
          <p:nvPr>
            <p:ph type="sldNum" sz="quarter" idx="10"/>
          </p:nvPr>
        </p:nvSpPr>
        <p:spPr/>
        <p:txBody>
          <a:bodyPr/>
          <a:lstStyle/>
          <a:p>
            <a:fld id="{741BEC74-3D1D-45FD-80C7-5381F9E2D383}" type="slidenum">
              <a:rPr lang="en-US" smtClean="0"/>
              <a:pPr/>
              <a:t>50</a:t>
            </a:fld>
            <a:endParaRPr lang="en-US" dirty="0"/>
          </a:p>
        </p:txBody>
      </p:sp>
    </p:spTree>
    <p:extLst>
      <p:ext uri="{BB962C8B-B14F-4D97-AF65-F5344CB8AC3E}">
        <p14:creationId xmlns:p14="http://schemas.microsoft.com/office/powerpoint/2010/main" val="1931732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2</a:t>
            </a:fld>
            <a:endParaRPr lang="en-US" dirty="0"/>
          </a:p>
        </p:txBody>
      </p:sp>
    </p:spTree>
    <p:extLst>
      <p:ext uri="{BB962C8B-B14F-4D97-AF65-F5344CB8AC3E}">
        <p14:creationId xmlns:p14="http://schemas.microsoft.com/office/powerpoint/2010/main" val="305366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4163" indent="-284163"/>
            <a:r>
              <a:rPr lang="en-US" dirty="0"/>
              <a:t>Coupling methodologies for maintaining spatiotemporal characteristics of variable renewable energy in spatially course capacity expansion and nodal-based production cost models   </a:t>
            </a:r>
          </a:p>
        </p:txBody>
      </p:sp>
      <p:sp>
        <p:nvSpPr>
          <p:cNvPr id="4" name="Slide Number Placeholder 3"/>
          <p:cNvSpPr>
            <a:spLocks noGrp="1"/>
          </p:cNvSpPr>
          <p:nvPr>
            <p:ph type="sldNum" sz="quarter" idx="10"/>
          </p:nvPr>
        </p:nvSpPr>
        <p:spPr/>
        <p:txBody>
          <a:bodyPr/>
          <a:lstStyle/>
          <a:p>
            <a:fld id="{741BEC74-3D1D-45FD-80C7-5381F9E2D383}" type="slidenum">
              <a:rPr lang="en-US" smtClean="0"/>
              <a:pPr/>
              <a:t>3</a:t>
            </a:fld>
            <a:endParaRPr lang="en-US" dirty="0"/>
          </a:p>
        </p:txBody>
      </p:sp>
    </p:spTree>
    <p:extLst>
      <p:ext uri="{BB962C8B-B14F-4D97-AF65-F5344CB8AC3E}">
        <p14:creationId xmlns:p14="http://schemas.microsoft.com/office/powerpoint/2010/main" val="737178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4</a:t>
            </a:fld>
            <a:endParaRPr lang="en-US" dirty="0"/>
          </a:p>
        </p:txBody>
      </p:sp>
    </p:spTree>
    <p:extLst>
      <p:ext uri="{BB962C8B-B14F-4D97-AF65-F5344CB8AC3E}">
        <p14:creationId xmlns:p14="http://schemas.microsoft.com/office/powerpoint/2010/main" val="977194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5</a:t>
            </a:fld>
            <a:endParaRPr lang="en-US" dirty="0"/>
          </a:p>
        </p:txBody>
      </p:sp>
    </p:spTree>
    <p:extLst>
      <p:ext uri="{BB962C8B-B14F-4D97-AF65-F5344CB8AC3E}">
        <p14:creationId xmlns:p14="http://schemas.microsoft.com/office/powerpoint/2010/main" val="977194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7</a:t>
            </a:fld>
            <a:endParaRPr lang="en-US" dirty="0"/>
          </a:p>
        </p:txBody>
      </p:sp>
    </p:spTree>
    <p:extLst>
      <p:ext uri="{BB962C8B-B14F-4D97-AF65-F5344CB8AC3E}">
        <p14:creationId xmlns:p14="http://schemas.microsoft.com/office/powerpoint/2010/main" val="3053664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8</a:t>
            </a:fld>
            <a:endParaRPr lang="en-US" dirty="0"/>
          </a:p>
        </p:txBody>
      </p:sp>
    </p:spTree>
    <p:extLst>
      <p:ext uri="{BB962C8B-B14F-4D97-AF65-F5344CB8AC3E}">
        <p14:creationId xmlns:p14="http://schemas.microsoft.com/office/powerpoint/2010/main" val="3053664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10</a:t>
            </a:fld>
            <a:endParaRPr lang="en-US" dirty="0"/>
          </a:p>
        </p:txBody>
      </p:sp>
    </p:spTree>
    <p:extLst>
      <p:ext uri="{BB962C8B-B14F-4D97-AF65-F5344CB8AC3E}">
        <p14:creationId xmlns:p14="http://schemas.microsoft.com/office/powerpoint/2010/main" val="305366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reV</a:t>
            </a:r>
            <a:r>
              <a:rPr lang="en-US" dirty="0"/>
              <a:t> + SAM</a:t>
            </a:r>
          </a:p>
          <a:p>
            <a:r>
              <a:rPr lang="en-US" dirty="0"/>
              <a:t>2. </a:t>
            </a:r>
            <a:r>
              <a:rPr lang="en-US" dirty="0" err="1"/>
              <a:t>reV</a:t>
            </a:r>
            <a:r>
              <a:rPr lang="en-US" dirty="0"/>
              <a:t> does LCOE</a:t>
            </a:r>
          </a:p>
          <a:p>
            <a:r>
              <a:rPr lang="en-US" dirty="0"/>
              <a:t>3. Should also have a slide that shows </a:t>
            </a:r>
            <a:r>
              <a:rPr lang="en-US" dirty="0" err="1"/>
              <a:t>reV</a:t>
            </a:r>
            <a:r>
              <a:rPr lang="en-US" dirty="0"/>
              <a:t> does Generation</a:t>
            </a:r>
          </a:p>
          <a:p>
            <a:r>
              <a:rPr lang="en-US" dirty="0"/>
              <a:t>4. </a:t>
            </a:r>
            <a:r>
              <a:rPr lang="en-US" dirty="0" err="1"/>
              <a:t>reV</a:t>
            </a:r>
            <a:r>
              <a:rPr lang="en-US" dirty="0"/>
              <a:t> does high res analysis across the nation – [SDG:</a:t>
            </a:r>
            <a:r>
              <a:rPr lang="en-US" baseline="0" dirty="0"/>
              <a:t> I think this is covered in the Features section Scope/Scale slide.]</a:t>
            </a:r>
            <a:endParaRPr lang="en-US" dirty="0"/>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11</a:t>
            </a:fld>
            <a:endParaRPr lang="en-US" dirty="0"/>
          </a:p>
        </p:txBody>
      </p:sp>
    </p:spTree>
    <p:extLst>
      <p:ext uri="{BB962C8B-B14F-4D97-AF65-F5344CB8AC3E}">
        <p14:creationId xmlns:p14="http://schemas.microsoft.com/office/powerpoint/2010/main" val="3962326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Title &amp; Content - Bar Layout">
    <p:spTree>
      <p:nvGrpSpPr>
        <p:cNvPr id="1" name=""/>
        <p:cNvGrpSpPr/>
        <p:nvPr/>
      </p:nvGrpSpPr>
      <p:grpSpPr>
        <a:xfrm>
          <a:off x="0" y="0"/>
          <a:ext cx="0" cy="0"/>
          <a:chOff x="0" y="0"/>
          <a:chExt cx="0" cy="0"/>
        </a:xfrm>
      </p:grpSpPr>
      <p:pic>
        <p:nvPicPr>
          <p:cNvPr id="4" name="Picture 3" descr="cover-13.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itle Placeholder 1"/>
          <p:cNvSpPr>
            <a:spLocks noGrp="1"/>
          </p:cNvSpPr>
          <p:nvPr>
            <p:ph type="title" hasCustomPrompt="1"/>
          </p:nvPr>
        </p:nvSpPr>
        <p:spPr>
          <a:xfrm>
            <a:off x="2761708" y="3564061"/>
            <a:ext cx="5139372" cy="880866"/>
          </a:xfrm>
          <a:prstGeom prst="rect">
            <a:avLst/>
          </a:prstGeom>
        </p:spPr>
        <p:txBody>
          <a:bodyPr vert="horz" lIns="91440" tIns="45720" rIns="91440" bIns="45720" rtlCol="0" anchor="t">
            <a:normAutofit/>
          </a:bodyPr>
          <a:lstStyle>
            <a:lvl1pPr>
              <a:lnSpc>
                <a:spcPct val="90000"/>
              </a:lnSpc>
              <a:defRPr sz="3200" b="1">
                <a:latin typeface="+mj-lt"/>
                <a:cs typeface="Calibri"/>
              </a:defRPr>
            </a:lvl1pPr>
          </a:lstStyle>
          <a:p>
            <a:r>
              <a:rPr lang="en-US" dirty="0"/>
              <a:t>Title</a:t>
            </a:r>
            <a:br>
              <a:rPr lang="en-US" dirty="0"/>
            </a:br>
            <a:endParaRPr lang="en-US" dirty="0"/>
          </a:p>
        </p:txBody>
      </p:sp>
      <p:sp>
        <p:nvSpPr>
          <p:cNvPr id="7" name="Text Placeholder 8"/>
          <p:cNvSpPr>
            <a:spLocks noGrp="1"/>
          </p:cNvSpPr>
          <p:nvPr>
            <p:ph type="body" sz="quarter" idx="10" hasCustomPrompt="1"/>
          </p:nvPr>
        </p:nvSpPr>
        <p:spPr>
          <a:xfrm>
            <a:off x="2761708" y="4522268"/>
            <a:ext cx="5139372" cy="682929"/>
          </a:xfrm>
        </p:spPr>
        <p:txBody>
          <a:bodyPr>
            <a:noAutofit/>
          </a:bodyPr>
          <a:lstStyle>
            <a:lvl1pPr>
              <a:buNone/>
              <a:defRPr sz="2000" b="0">
                <a:latin typeface="Calibri"/>
                <a:cs typeface="Calibri"/>
              </a:defRPr>
            </a:lvl1pPr>
          </a:lstStyle>
          <a:p>
            <a:pPr lvl="0"/>
            <a:r>
              <a:rPr lang="en-US" dirty="0"/>
              <a:t>Presenter</a:t>
            </a:r>
          </a:p>
        </p:txBody>
      </p:sp>
      <p:sp>
        <p:nvSpPr>
          <p:cNvPr id="8" name="Text Placeholder 8"/>
          <p:cNvSpPr>
            <a:spLocks noGrp="1"/>
          </p:cNvSpPr>
          <p:nvPr>
            <p:ph type="body" sz="quarter" idx="11" hasCustomPrompt="1"/>
          </p:nvPr>
        </p:nvSpPr>
        <p:spPr>
          <a:xfrm>
            <a:off x="2768155" y="6097518"/>
            <a:ext cx="5144986" cy="243016"/>
          </a:xfrm>
        </p:spPr>
        <p:txBody>
          <a:bodyPr>
            <a:noAutofit/>
          </a:bodyPr>
          <a:lstStyle>
            <a:lvl1pPr>
              <a:buNone/>
              <a:defRPr sz="1100" b="0">
                <a:latin typeface="Calibri"/>
                <a:cs typeface="Calibri"/>
              </a:defRPr>
            </a:lvl1pPr>
          </a:lstStyle>
          <a:p>
            <a:pPr lvl="0"/>
            <a:r>
              <a:rPr lang="en-US" dirty="0"/>
              <a:t>Publication No. </a:t>
            </a:r>
          </a:p>
        </p:txBody>
      </p:sp>
      <p:sp>
        <p:nvSpPr>
          <p:cNvPr id="9" name="Text Placeholder 8"/>
          <p:cNvSpPr>
            <a:spLocks noGrp="1"/>
          </p:cNvSpPr>
          <p:nvPr>
            <p:ph type="body" sz="quarter" idx="12" hasCustomPrompt="1"/>
          </p:nvPr>
        </p:nvSpPr>
        <p:spPr>
          <a:xfrm>
            <a:off x="2767322" y="5261812"/>
            <a:ext cx="5139372" cy="682929"/>
          </a:xfrm>
        </p:spPr>
        <p:txBody>
          <a:bodyPr>
            <a:noAutofit/>
          </a:bodyPr>
          <a:lstStyle>
            <a:lvl1pPr>
              <a:buNone/>
              <a:defRPr sz="1400" b="0">
                <a:latin typeface="Calibri"/>
                <a:cs typeface="Calibri"/>
              </a:defRPr>
            </a:lvl1pPr>
          </a:lstStyle>
          <a:p>
            <a:pPr lvl="0"/>
            <a:r>
              <a:rPr lang="en-US" dirty="0"/>
              <a:t>Month Day, Year</a:t>
            </a:r>
          </a:p>
        </p:txBody>
      </p:sp>
    </p:spTree>
    <p:extLst>
      <p:ext uri="{BB962C8B-B14F-4D97-AF65-F5344CB8AC3E}">
        <p14:creationId xmlns:p14="http://schemas.microsoft.com/office/powerpoint/2010/main" val="25740492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2" descr="back.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1993900" y="993658"/>
            <a:ext cx="5102225" cy="870181"/>
          </a:xfrm>
        </p:spPr>
        <p:txBody>
          <a:bodyPr/>
          <a:lstStyle>
            <a:lvl1pPr algn="ctr">
              <a:defRPr>
                <a:solidFill>
                  <a:srgbClr val="353A3E"/>
                </a:solidFill>
              </a:defRPr>
            </a:lvl1pPr>
          </a:lstStyle>
          <a:p>
            <a:r>
              <a:rPr lang="en-US" dirty="0"/>
              <a:t>Thank you!</a:t>
            </a:r>
          </a:p>
        </p:txBody>
      </p:sp>
      <p:pic>
        <p:nvPicPr>
          <p:cNvPr id="7" name="Picture 6" descr="ppt-blue-bk.png"/>
          <p:cNvPicPr>
            <a:picLocks noChangeAspect="1"/>
          </p:cNvPicPr>
          <p:nvPr userDrawn="1"/>
        </p:nvPicPr>
        <p:blipFill rotWithShape="1">
          <a:blip r:embed="rId3" cstate="email">
            <a:extLst>
              <a:ext uri="{28A0092B-C50C-407E-A947-70E740481C1C}">
                <a14:useLocalDpi xmlns:a14="http://schemas.microsoft.com/office/drawing/2010/main"/>
              </a:ext>
            </a:extLst>
          </a:blip>
          <a:srcRect t="16198" b="32687"/>
          <a:stretch/>
        </p:blipFill>
        <p:spPr>
          <a:xfrm>
            <a:off x="0" y="6564297"/>
            <a:ext cx="9144000" cy="283464"/>
          </a:xfrm>
          <a:prstGeom prst="rect">
            <a:avLst/>
          </a:prstGeom>
        </p:spPr>
      </p:pic>
    </p:spTree>
    <p:extLst>
      <p:ext uri="{BB962C8B-B14F-4D97-AF65-F5344CB8AC3E}">
        <p14:creationId xmlns:p14="http://schemas.microsoft.com/office/powerpoint/2010/main" val="326545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itle, Text, Object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marL="1258888" indent="-344488">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Tree>
    <p:extLst>
      <p:ext uri="{BB962C8B-B14F-4D97-AF65-F5344CB8AC3E}">
        <p14:creationId xmlns:p14="http://schemas.microsoft.com/office/powerpoint/2010/main" val="2826001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Content - Bar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732403"/>
          </a:xfrm>
          <a:prstGeom prst="rect">
            <a:avLst/>
          </a:prstGeom>
        </p:spPr>
      </p:pic>
      <p:sp>
        <p:nvSpPr>
          <p:cNvPr id="3" name="Content Placeholder 2"/>
          <p:cNvSpPr>
            <a:spLocks noGrp="1"/>
          </p:cNvSpPr>
          <p:nvPr>
            <p:ph idx="1" hasCustomPrompt="1"/>
          </p:nvPr>
        </p:nvSpPr>
        <p:spPr/>
        <p:txBody>
          <a:bodyPr/>
          <a:lstStyle>
            <a:lvl1pPr>
              <a:defRPr sz="2800">
                <a:solidFill>
                  <a:srgbClr val="353A3E"/>
                </a:solidFill>
              </a:defRPr>
            </a:lvl1pPr>
            <a:lvl2pPr>
              <a:buSzPct val="80000"/>
              <a:buFont typeface="Courier New" pitchFamily="49" charset="0"/>
              <a:buChar char="o"/>
              <a:defRPr sz="2600">
                <a:solidFill>
                  <a:srgbClr val="353A3E"/>
                </a:solidFill>
              </a:defRPr>
            </a:lvl2pPr>
            <a:lvl3pPr>
              <a:buFont typeface="Calibri" pitchFamily="34" charset="0"/>
              <a:buChar char="–"/>
              <a:defRPr>
                <a:solidFill>
                  <a:srgbClr val="353A3E"/>
                </a:solidFill>
              </a:defRPr>
            </a:lvl3pPr>
            <a:lvl4pPr>
              <a:buFont typeface="Wingdings" pitchFamily="2" charset="2"/>
              <a:buChar char="§"/>
              <a:defRPr>
                <a:solidFill>
                  <a:srgbClr val="353A3E"/>
                </a:solidFill>
              </a:defRPr>
            </a:lvl4pPr>
            <a:lvl5pPr>
              <a:defRPr>
                <a:solidFill>
                  <a:srgbClr val="353A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95569"/>
            <a:ext cx="8229600" cy="566928"/>
          </a:xfrm>
        </p:spPr>
        <p:txBody>
          <a:bodyPr>
            <a:normAutofit/>
          </a:bodyPr>
          <a:lstStyle>
            <a:lvl1pPr algn="l">
              <a:defRPr sz="2800">
                <a:solidFill>
                  <a:schemeClr val="bg1"/>
                </a:solidFill>
                <a:latin typeface="Calibri"/>
                <a:cs typeface="Calibri"/>
              </a:defRPr>
            </a:lvl1pPr>
          </a:lstStyle>
          <a:p>
            <a:r>
              <a:rPr lang="en-US" dirty="0"/>
              <a:t>CLICK TO EDIT MASTER TITLE STYLE</a:t>
            </a:r>
          </a:p>
        </p:txBody>
      </p:sp>
      <p:sp>
        <p:nvSpPr>
          <p:cNvPr id="7" name="Rectangle 6"/>
          <p:cNvSpPr/>
          <p:nvPr userDrawn="1"/>
        </p:nvSpPr>
        <p:spPr>
          <a:xfrm>
            <a:off x="0" y="6660444"/>
            <a:ext cx="9144000" cy="2116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9" name="TextBox 8"/>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pic>
        <p:nvPicPr>
          <p:cNvPr id="10" name="Picture 9" descr="white-lgo-NREL-logotyp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6720002"/>
            <a:ext cx="2927604" cy="90678"/>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 - Bar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Calibri"/>
                <a:cs typeface="Calibri"/>
              </a:defRPr>
            </a:lvl1pPr>
          </a:lstStyle>
          <a:p>
            <a:r>
              <a:rPr lang="en-US" dirty="0"/>
              <a:t>CLICK TO EDIT MASTER TITLE STYLE</a:t>
            </a:r>
          </a:p>
        </p:txBody>
      </p:sp>
      <p:sp>
        <p:nvSpPr>
          <p:cNvPr id="3" name="Content Placeholder 2"/>
          <p:cNvSpPr>
            <a:spLocks noGrp="1"/>
          </p:cNvSpPr>
          <p:nvPr>
            <p:ph sz="half" idx="1"/>
          </p:nvPr>
        </p:nvSpPr>
        <p:spPr>
          <a:xfrm>
            <a:off x="457200" y="1905000"/>
            <a:ext cx="4038600" cy="4267200"/>
          </a:xfrm>
        </p:spPr>
        <p:txBody>
          <a:bodyPr/>
          <a:lstStyle>
            <a:lvl1pPr>
              <a:defRPr sz="2000" b="0" baseline="0">
                <a:solidFill>
                  <a:srgbClr val="353A3E"/>
                </a:solidFill>
                <a:latin typeface="Calibri"/>
                <a:cs typeface="Calibri"/>
              </a:defRPr>
            </a:lvl1pPr>
            <a:lvl2pPr>
              <a:buSzPct val="80000"/>
              <a:buFont typeface="Courier New" pitchFamily="49" charset="0"/>
              <a:buChar char="o"/>
              <a:defRPr lang="en-US" sz="2000" kern="1200" dirty="0" smtClean="0">
                <a:solidFill>
                  <a:srgbClr val="353A3E"/>
                </a:solidFill>
                <a:latin typeface="Calibri"/>
                <a:ea typeface="+mn-ea"/>
                <a:cs typeface="Calibri"/>
              </a:defRPr>
            </a:lvl2pPr>
            <a:lvl3pPr>
              <a:buFont typeface="Calibri" pitchFamily="34" charset="0"/>
              <a:buChar char="–"/>
              <a:defRPr sz="1800">
                <a:solidFill>
                  <a:srgbClr val="353A3E"/>
                </a:solidFill>
                <a:latin typeface="Calibri"/>
                <a:cs typeface="Calibri"/>
              </a:defRPr>
            </a:lvl3pPr>
            <a:lvl4pPr>
              <a:buFont typeface="Wingdings" pitchFamily="2" charset="2"/>
              <a:buChar char="§"/>
              <a:defRPr sz="1600">
                <a:solidFill>
                  <a:srgbClr val="353A3E"/>
                </a:solidFill>
                <a:latin typeface="Calibri"/>
                <a:cs typeface="Calibri"/>
              </a:defRPr>
            </a:lvl4pPr>
            <a:lvl5pPr>
              <a:defRPr sz="1400">
                <a:solidFill>
                  <a:srgbClr val="353A3E"/>
                </a:solidFill>
                <a:latin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905000"/>
            <a:ext cx="4038600" cy="4267200"/>
          </a:xfrm>
        </p:spPr>
        <p:txBody>
          <a:bodyPr/>
          <a:lstStyle>
            <a:lvl1pPr>
              <a:defRPr sz="2000" b="0">
                <a:solidFill>
                  <a:srgbClr val="353A3E"/>
                </a:solidFill>
                <a:latin typeface="Calibri"/>
                <a:cs typeface="Calibri"/>
              </a:defRPr>
            </a:lvl1pPr>
            <a:lvl2pPr>
              <a:buSzPct val="80000"/>
              <a:buFont typeface="Courier New" pitchFamily="49" charset="0"/>
              <a:buChar char="o"/>
              <a:defRPr sz="2000">
                <a:solidFill>
                  <a:srgbClr val="353A3E"/>
                </a:solidFill>
                <a:latin typeface="Calibri"/>
                <a:cs typeface="Calibri"/>
              </a:defRPr>
            </a:lvl2pPr>
            <a:lvl3pPr>
              <a:buFont typeface="Calibri" pitchFamily="34" charset="0"/>
              <a:buChar char="–"/>
              <a:defRPr sz="1800">
                <a:solidFill>
                  <a:srgbClr val="353A3E"/>
                </a:solidFill>
                <a:latin typeface="Calibri"/>
                <a:cs typeface="Calibri"/>
              </a:defRPr>
            </a:lvl3pPr>
            <a:lvl4pPr>
              <a:buFont typeface="Wingdings" pitchFamily="2" charset="2"/>
              <a:buChar char="§"/>
              <a:defRPr sz="1600">
                <a:solidFill>
                  <a:srgbClr val="353A3E"/>
                </a:solidFill>
                <a:latin typeface="Calibri"/>
                <a:cs typeface="Calibri"/>
              </a:defRPr>
            </a:lvl4pPr>
            <a:lvl5pPr>
              <a:defRPr sz="1400">
                <a:solidFill>
                  <a:srgbClr val="353A3E"/>
                </a:solidFill>
                <a:latin typeface="Calibri"/>
                <a:cs typeface="Calibri"/>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8"/>
          <p:cNvSpPr>
            <a:spLocks noGrp="1"/>
          </p:cNvSpPr>
          <p:nvPr>
            <p:ph type="body" sz="quarter" idx="10"/>
          </p:nvPr>
        </p:nvSpPr>
        <p:spPr>
          <a:xfrm>
            <a:off x="457200" y="1295400"/>
            <a:ext cx="4038600" cy="457200"/>
          </a:xfrm>
        </p:spPr>
        <p:txBody>
          <a:bodyPr>
            <a:noAutofit/>
          </a:bodyPr>
          <a:lstStyle>
            <a:lvl1pPr>
              <a:buNone/>
              <a:defRPr sz="2000" b="0">
                <a:solidFill>
                  <a:srgbClr val="353A3E"/>
                </a:solidFill>
                <a:latin typeface="Calibri"/>
                <a:cs typeface="Calibri"/>
              </a:defRPr>
            </a:lvl1pPr>
          </a:lstStyle>
          <a:p>
            <a:pPr lvl="0"/>
            <a:r>
              <a:rPr lang="en-US" dirty="0"/>
              <a:t>Click to edit Master text styles</a:t>
            </a:r>
          </a:p>
        </p:txBody>
      </p:sp>
      <p:sp>
        <p:nvSpPr>
          <p:cNvPr id="8" name="Text Placeholder 8"/>
          <p:cNvSpPr>
            <a:spLocks noGrp="1"/>
          </p:cNvSpPr>
          <p:nvPr>
            <p:ph type="body" sz="quarter" idx="11"/>
          </p:nvPr>
        </p:nvSpPr>
        <p:spPr>
          <a:xfrm>
            <a:off x="4648200" y="1295400"/>
            <a:ext cx="4038600" cy="457200"/>
          </a:xfrm>
        </p:spPr>
        <p:txBody>
          <a:bodyPr>
            <a:noAutofit/>
          </a:bodyPr>
          <a:lstStyle>
            <a:lvl1pPr>
              <a:buNone/>
              <a:defRPr sz="2000" b="0">
                <a:solidFill>
                  <a:srgbClr val="353A3E"/>
                </a:solidFill>
                <a:latin typeface="Calibri"/>
                <a:cs typeface="Calibri"/>
              </a:defRPr>
            </a:lvl1pPr>
          </a:lstStyle>
          <a:p>
            <a:pPr lvl="0"/>
            <a:r>
              <a:rPr lang="en-US"/>
              <a:t>Click to edit Master text styles</a:t>
            </a:r>
          </a:p>
        </p:txBody>
      </p:sp>
      <p:sp>
        <p:nvSpPr>
          <p:cNvPr id="10" name="Rectangle 9"/>
          <p:cNvSpPr/>
          <p:nvPr userDrawn="1"/>
        </p:nvSpPr>
        <p:spPr>
          <a:xfrm>
            <a:off x="0" y="6660444"/>
            <a:ext cx="9144000" cy="2116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sp>
        <p:nvSpPr>
          <p:cNvPr id="12" name="TextBox 11"/>
          <p:cNvSpPr txBox="1"/>
          <p:nvPr userDrawn="1"/>
        </p:nvSpPr>
        <p:spPr>
          <a:xfrm>
            <a:off x="8465170" y="6655741"/>
            <a:ext cx="312906"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Calibri"/>
                <a:cs typeface="Calibri"/>
              </a:rPr>
              <a:t>‹#›</a:t>
            </a:fld>
            <a:endParaRPr lang="en-US" sz="850" dirty="0">
              <a:solidFill>
                <a:schemeClr val="bg1"/>
              </a:solidFill>
              <a:latin typeface="Calibri"/>
              <a:cs typeface="Calibri"/>
            </a:endParaRPr>
          </a:p>
        </p:txBody>
      </p:sp>
      <p:pic>
        <p:nvPicPr>
          <p:cNvPr id="13" name="Picture 12" descr="white-lgo-NREL-logotyp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720002"/>
            <a:ext cx="2927604" cy="9067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Screen Shot 2016-04-26 at 5.18.34 PM.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258300" cy="6943725"/>
          </a:xfrm>
          <a:prstGeom prst="rect">
            <a:avLst/>
          </a:prstGeom>
        </p:spPr>
      </p:pic>
      <p:sp>
        <p:nvSpPr>
          <p:cNvPr id="4" name="Title 1"/>
          <p:cNvSpPr>
            <a:spLocks noGrp="1"/>
          </p:cNvSpPr>
          <p:nvPr>
            <p:ph type="title" hasCustomPrompt="1"/>
          </p:nvPr>
        </p:nvSpPr>
        <p:spPr>
          <a:xfrm>
            <a:off x="457200" y="1828800"/>
            <a:ext cx="8229600" cy="563562"/>
          </a:xfrm>
          <a:prstGeom prst="rect">
            <a:avLst/>
          </a:prstGeom>
        </p:spPr>
        <p:txBody>
          <a:bodyPr>
            <a:noAutofit/>
          </a:bodyPr>
          <a:lstStyle>
            <a:lvl1pPr algn="ctr">
              <a:defRPr sz="4000">
                <a:solidFill>
                  <a:schemeClr val="bg1"/>
                </a:solidFill>
                <a:latin typeface="Calibri"/>
                <a:cs typeface="Calibri"/>
              </a:defRPr>
            </a:lvl1pPr>
          </a:lstStyle>
          <a:p>
            <a:r>
              <a:rPr lang="en-US" dirty="0"/>
              <a:t>Transition Title</a:t>
            </a:r>
          </a:p>
        </p:txBody>
      </p:sp>
    </p:spTree>
    <p:extLst>
      <p:ext uri="{BB962C8B-B14F-4D97-AF65-F5344CB8AC3E}">
        <p14:creationId xmlns:p14="http://schemas.microsoft.com/office/powerpoint/2010/main" val="216981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9144000" cy="7607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3" name="Rectangle 2"/>
          <p:cNvSpPr/>
          <p:nvPr userDrawn="1"/>
        </p:nvSpPr>
        <p:spPr>
          <a:xfrm>
            <a:off x="0" y="6660444"/>
            <a:ext cx="9144000" cy="2116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4" name="TextBox 3"/>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pic>
        <p:nvPicPr>
          <p:cNvPr id="5" name="Picture 4" descr="white-lgo-NREL-logotyp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720002"/>
            <a:ext cx="2927604" cy="90678"/>
          </a:xfrm>
          <a:prstGeom prst="rect">
            <a:avLst/>
          </a:prstGeom>
        </p:spPr>
      </p:pic>
      <p:sp>
        <p:nvSpPr>
          <p:cNvPr id="7" name="Title 1"/>
          <p:cNvSpPr>
            <a:spLocks noGrp="1"/>
          </p:cNvSpPr>
          <p:nvPr>
            <p:ph type="title" hasCustomPrompt="1"/>
          </p:nvPr>
        </p:nvSpPr>
        <p:spPr>
          <a:xfrm>
            <a:off x="457200" y="95569"/>
            <a:ext cx="8229600" cy="566928"/>
          </a:xfrm>
        </p:spPr>
        <p:txBody>
          <a:bodyPr>
            <a:normAutofit/>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47062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p:cNvSpPr/>
          <p:nvPr userDrawn="1"/>
        </p:nvSpPr>
        <p:spPr>
          <a:xfrm>
            <a:off x="0" y="-14111"/>
            <a:ext cx="4203323" cy="68721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5" name="TextBox 4"/>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sp>
        <p:nvSpPr>
          <p:cNvPr id="7" name="Title 1"/>
          <p:cNvSpPr>
            <a:spLocks noGrp="1"/>
          </p:cNvSpPr>
          <p:nvPr>
            <p:ph type="title" hasCustomPrompt="1"/>
          </p:nvPr>
        </p:nvSpPr>
        <p:spPr>
          <a:xfrm>
            <a:off x="244979" y="309457"/>
            <a:ext cx="3855195" cy="1618198"/>
          </a:xfrm>
        </p:spPr>
        <p:txBody>
          <a:bodyPr anchor="t">
            <a:normAutofit/>
          </a:bodyPr>
          <a:lstStyle>
            <a:lvl1pPr algn="l">
              <a:defRPr sz="2800">
                <a:solidFill>
                  <a:schemeClr val="bg1"/>
                </a:solidFill>
              </a:defRPr>
            </a:lvl1pPr>
          </a:lstStyle>
          <a:p>
            <a:r>
              <a:rPr lang="en-US" dirty="0"/>
              <a:t>CLICK TO EDIT MASTER TITLE STYLE</a:t>
            </a:r>
          </a:p>
        </p:txBody>
      </p:sp>
      <p:sp>
        <p:nvSpPr>
          <p:cNvPr id="10" name="Text Placeholder 9"/>
          <p:cNvSpPr>
            <a:spLocks noGrp="1"/>
          </p:cNvSpPr>
          <p:nvPr>
            <p:ph type="body" sz="quarter" idx="10"/>
          </p:nvPr>
        </p:nvSpPr>
        <p:spPr>
          <a:xfrm>
            <a:off x="244475" y="2030806"/>
            <a:ext cx="3855699" cy="45386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0155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mp; Content - Bar Layou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800">
                <a:solidFill>
                  <a:schemeClr val="accent6">
                    <a:lumMod val="50000"/>
                  </a:schemeClr>
                </a:solidFill>
              </a:defRPr>
            </a:lvl1pPr>
            <a:lvl2pPr>
              <a:buSzPct val="80000"/>
              <a:buFont typeface="Courier New" pitchFamily="49" charset="0"/>
              <a:buChar char="o"/>
              <a:defRPr sz="2600">
                <a:solidFill>
                  <a:schemeClr val="accent6">
                    <a:lumMod val="50000"/>
                  </a:schemeClr>
                </a:solidFill>
              </a:defRPr>
            </a:lvl2pPr>
            <a:lvl3pPr>
              <a:buFont typeface="Calibri" pitchFamily="34" charset="0"/>
              <a:buChar char="–"/>
              <a:defRPr>
                <a:solidFill>
                  <a:schemeClr val="accent6">
                    <a:lumMod val="50000"/>
                  </a:schemeClr>
                </a:solidFill>
              </a:defRPr>
            </a:lvl3pPr>
            <a:lvl4pPr>
              <a:buFont typeface="Wingdings" pitchFamily="2" charset="2"/>
              <a:buChar char="§"/>
              <a:defRPr>
                <a:solidFill>
                  <a:schemeClr val="accent6">
                    <a:lumMod val="50000"/>
                  </a:schemeClr>
                </a:solidFill>
              </a:defRPr>
            </a:lvl4pPr>
            <a:lvl5pPr>
              <a:defRPr>
                <a:solidFill>
                  <a:schemeClr val="accent6">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118872"/>
            <a:ext cx="8229600" cy="566928"/>
          </a:xfrm>
        </p:spPr>
        <p:txBody>
          <a:bodyPr>
            <a:normAutofit/>
          </a:bodyPr>
          <a:lstStyle>
            <a:lvl1pPr algn="l">
              <a:defRPr sz="3000">
                <a:solidFill>
                  <a:schemeClr val="tx1"/>
                </a:solidFill>
              </a:defRPr>
            </a:lvl1pPr>
          </a:lstStyle>
          <a:p>
            <a:r>
              <a:rPr lang="en-US" dirty="0"/>
              <a:t>Click to edit Master title style</a:t>
            </a:r>
          </a:p>
        </p:txBody>
      </p:sp>
      <p:sp>
        <p:nvSpPr>
          <p:cNvPr id="6" name="Rectangle 5"/>
          <p:cNvSpPr/>
          <p:nvPr userDrawn="1"/>
        </p:nvSpPr>
        <p:spPr>
          <a:xfrm>
            <a:off x="0" y="6660444"/>
            <a:ext cx="9144000" cy="2116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8" name="TextBox 7"/>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pic>
        <p:nvPicPr>
          <p:cNvPr id="9" name="Picture 8" descr="white-lgo-NREL-logotyp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720002"/>
            <a:ext cx="2927604" cy="90678"/>
          </a:xfrm>
          <a:prstGeom prst="rect">
            <a:avLst/>
          </a:prstGeom>
        </p:spPr>
      </p:pic>
    </p:spTree>
    <p:extLst>
      <p:ext uri="{BB962C8B-B14F-4D97-AF65-F5344CB8AC3E}">
        <p14:creationId xmlns:p14="http://schemas.microsoft.com/office/powerpoint/2010/main" val="55584891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28800"/>
            <a:ext cx="8229600" cy="563562"/>
          </a:xfrm>
        </p:spPr>
        <p:txBody>
          <a:bodyPr/>
          <a:lstStyle>
            <a:lvl1pPr algn="ctr">
              <a:defRPr/>
            </a:lvl1pPr>
          </a:lstStyle>
          <a:p>
            <a:r>
              <a:rPr lang="en-US" dirty="0"/>
              <a:t>CLICK TO EDIT MASTER TITLE STYLE</a:t>
            </a:r>
          </a:p>
        </p:txBody>
      </p:sp>
      <p:sp>
        <p:nvSpPr>
          <p:cNvPr id="3" name="Rectangle 2"/>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sp>
        <p:nvSpPr>
          <p:cNvPr id="5" name="Text Placeholder 4"/>
          <p:cNvSpPr>
            <a:spLocks noGrp="1"/>
          </p:cNvSpPr>
          <p:nvPr>
            <p:ph type="body" sz="quarter" idx="10"/>
          </p:nvPr>
        </p:nvSpPr>
        <p:spPr>
          <a:xfrm>
            <a:off x="457200" y="2590800"/>
            <a:ext cx="8229600" cy="609600"/>
          </a:xfrm>
        </p:spPr>
        <p:txBody>
          <a:bodyPr>
            <a:normAutofit/>
          </a:bodyPr>
          <a:lstStyle>
            <a:lvl1pPr algn="ctr">
              <a:buNone/>
              <a:defRPr sz="2400">
                <a:solidFill>
                  <a:schemeClr val="accent6">
                    <a:lumMod val="50000"/>
                  </a:schemeClr>
                </a:solidFill>
              </a:defRPr>
            </a:lvl1pPr>
          </a:lstStyle>
          <a:p>
            <a:pPr lvl="0"/>
            <a:r>
              <a:rPr lang="en-US"/>
              <a:t>Click to edit Master text styles</a:t>
            </a:r>
          </a:p>
        </p:txBody>
      </p:sp>
      <p:sp>
        <p:nvSpPr>
          <p:cNvPr id="7" name="Rectangle 6"/>
          <p:cNvSpPr/>
          <p:nvPr userDrawn="1"/>
        </p:nvSpPr>
        <p:spPr>
          <a:xfrm>
            <a:off x="0" y="6660444"/>
            <a:ext cx="9144000" cy="2116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9" name="TextBox 8"/>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pic>
        <p:nvPicPr>
          <p:cNvPr id="10" name="Picture 9" descr="white-lgo-NREL-logotyp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6720002"/>
            <a:ext cx="2927604" cy="9067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Box 4"/>
          <p:cNvSpPr txBox="1"/>
          <p:nvPr userDrawn="1"/>
        </p:nvSpPr>
        <p:spPr>
          <a:xfrm>
            <a:off x="8452346" y="6655741"/>
            <a:ext cx="325730" cy="223138"/>
          </a:xfrm>
          <a:prstGeom prst="rect">
            <a:avLst/>
          </a:prstGeom>
          <a:noFill/>
        </p:spPr>
        <p:txBody>
          <a:bodyPr wrap="none" rtlCol="0">
            <a:spAutoFit/>
          </a:bodyPr>
          <a:lstStyle/>
          <a:p>
            <a:pPr algn="r"/>
            <a:fld id="{1EACFCF3-982C-4B40-877B-11AE90AD0EA1}" type="slidenum">
              <a:rPr lang="en-US" sz="850" smtClean="0">
                <a:solidFill>
                  <a:schemeClr val="bg1"/>
                </a:solidFill>
                <a:latin typeface="Arial"/>
              </a:rPr>
              <a:t>‹#›</a:t>
            </a:fld>
            <a:endParaRPr lang="en-US" sz="850" dirty="0">
              <a:solidFill>
                <a:schemeClr val="bg1"/>
              </a:solidFill>
              <a:latin typeface="Arial"/>
            </a:endParaRPr>
          </a:p>
        </p:txBody>
      </p:sp>
    </p:spTree>
    <p:extLst>
      <p:ext uri="{BB962C8B-B14F-4D97-AF65-F5344CB8AC3E}">
        <p14:creationId xmlns:p14="http://schemas.microsoft.com/office/powerpoint/2010/main" val="1791081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56944"/>
            <a:ext cx="8229600" cy="5635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71600"/>
            <a:ext cx="82296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50" r:id="rId2"/>
    <p:sldLayoutId id="2147483652" r:id="rId3"/>
    <p:sldLayoutId id="2147483675" r:id="rId4"/>
    <p:sldLayoutId id="2147483676" r:id="rId5"/>
    <p:sldLayoutId id="2147483677" r:id="rId6"/>
    <p:sldLayoutId id="2147483670" r:id="rId7"/>
    <p:sldLayoutId id="2147483667" r:id="rId8"/>
    <p:sldLayoutId id="2147483678" r:id="rId9"/>
    <p:sldLayoutId id="2147483674" r:id="rId10"/>
    <p:sldLayoutId id="2147483679" r:id="rId11"/>
  </p:sldLayoutIdLst>
  <p:hf hdr="0" ftr="0" dt="0"/>
  <p:txStyles>
    <p:titleStyle>
      <a:lvl1pPr algn="l" defTabSz="914400" rtl="0" eaLnBrk="1" latinLnBrk="0" hangingPunct="1">
        <a:spcBef>
          <a:spcPct val="0"/>
        </a:spcBef>
        <a:buNone/>
        <a:defRPr sz="3000" b="0" kern="1200">
          <a:solidFill>
            <a:schemeClr val="tx1"/>
          </a:solidFill>
          <a:latin typeface="Calibri"/>
          <a:ea typeface="+mj-ea"/>
          <a:cs typeface="Calibri"/>
        </a:defRPr>
      </a:lvl1pPr>
    </p:titleStyle>
    <p:bodyStyle>
      <a:lvl1pPr marL="342900" indent="-342900" algn="l" defTabSz="914400" rtl="0" eaLnBrk="1" latinLnBrk="0" hangingPunct="1">
        <a:spcBef>
          <a:spcPct val="20000"/>
        </a:spcBef>
        <a:buFont typeface="Arial" pitchFamily="34" charset="0"/>
        <a:buChar char="•"/>
        <a:defRPr sz="2800" b="0" kern="1200">
          <a:solidFill>
            <a:schemeClr val="accent6">
              <a:lumMod val="50000"/>
            </a:schemeClr>
          </a:solidFill>
          <a:latin typeface="Calibri"/>
          <a:ea typeface="+mn-ea"/>
          <a:cs typeface="Calibri"/>
        </a:defRPr>
      </a:lvl1pPr>
      <a:lvl2pPr marL="742950" indent="-285750" algn="l" defTabSz="914400" rtl="0" eaLnBrk="1" latinLnBrk="0" hangingPunct="1">
        <a:spcBef>
          <a:spcPct val="20000"/>
        </a:spcBef>
        <a:buFont typeface="Arial" pitchFamily="34" charset="0"/>
        <a:buChar char="–"/>
        <a:defRPr sz="2600" kern="1200">
          <a:solidFill>
            <a:schemeClr val="accent6">
              <a:lumMod val="50000"/>
            </a:schemeClr>
          </a:solidFill>
          <a:latin typeface="Calibri"/>
          <a:ea typeface="+mn-ea"/>
          <a:cs typeface="Calibri"/>
        </a:defRPr>
      </a:lvl2pPr>
      <a:lvl3pPr marL="1143000" indent="-228600" algn="l" defTabSz="914400" rtl="0" eaLnBrk="1" latinLnBrk="0" hangingPunct="1">
        <a:spcBef>
          <a:spcPct val="20000"/>
        </a:spcBef>
        <a:buFont typeface="Arial" pitchFamily="34" charset="0"/>
        <a:buChar char="•"/>
        <a:defRPr sz="2400" kern="1200">
          <a:solidFill>
            <a:schemeClr val="accent6">
              <a:lumMod val="50000"/>
            </a:schemeClr>
          </a:solidFill>
          <a:latin typeface="Calibri"/>
          <a:ea typeface="+mn-ea"/>
          <a:cs typeface="Calibri"/>
        </a:defRPr>
      </a:lvl3pPr>
      <a:lvl4pPr marL="1600200" indent="-228600" algn="l" defTabSz="914400" rtl="0" eaLnBrk="1" latinLnBrk="0" hangingPunct="1">
        <a:spcBef>
          <a:spcPct val="20000"/>
        </a:spcBef>
        <a:buFont typeface="Arial" pitchFamily="34" charset="0"/>
        <a:buChar char="–"/>
        <a:defRPr sz="2000" kern="1200">
          <a:solidFill>
            <a:schemeClr val="accent6">
              <a:lumMod val="50000"/>
            </a:schemeClr>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chemeClr val="accent6">
              <a:lumMod val="50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708" y="3564061"/>
            <a:ext cx="6128292" cy="880866"/>
          </a:xfrm>
        </p:spPr>
        <p:txBody>
          <a:bodyPr>
            <a:noAutofit/>
          </a:bodyPr>
          <a:lstStyle/>
          <a:p>
            <a:r>
              <a:rPr lang="en-US" dirty="0">
                <a:latin typeface="+mn-lt"/>
              </a:rPr>
              <a:t>Renewable Energy Potential (reV)</a:t>
            </a:r>
            <a:br>
              <a:rPr lang="en-US" dirty="0">
                <a:latin typeface="+mn-lt"/>
              </a:rPr>
            </a:br>
            <a:r>
              <a:rPr lang="en-US" sz="1800" i="1" dirty="0">
                <a:latin typeface="+mn-lt"/>
              </a:rPr>
              <a:t>Harnessing Geospatial Data to Solve Energy Challenges</a:t>
            </a:r>
            <a:endParaRPr lang="en-US" dirty="0">
              <a:latin typeface="+mn-lt"/>
            </a:endParaRPr>
          </a:p>
        </p:txBody>
      </p:sp>
      <p:sp>
        <p:nvSpPr>
          <p:cNvPr id="4" name="Text Placeholder 2"/>
          <p:cNvSpPr>
            <a:spLocks noGrp="1"/>
          </p:cNvSpPr>
          <p:nvPr>
            <p:ph type="body" sz="quarter" idx="10"/>
          </p:nvPr>
        </p:nvSpPr>
        <p:spPr>
          <a:xfrm>
            <a:off x="2761708" y="4522268"/>
            <a:ext cx="5139372" cy="682929"/>
          </a:xfrm>
        </p:spPr>
        <p:txBody>
          <a:bodyPr/>
          <a:lstStyle/>
          <a:p>
            <a:r>
              <a:rPr lang="en-US" dirty="0"/>
              <a:t>Galen Maclaurin, Anthony Lopez, Nick </a:t>
            </a:r>
            <a:r>
              <a:rPr lang="en-US" dirty="0" err="1"/>
              <a:t>Grue</a:t>
            </a:r>
            <a:r>
              <a:rPr lang="en-US" dirty="0"/>
              <a:t>, Dylan Hettinger, Ricardo Oliveira</a:t>
            </a:r>
          </a:p>
          <a:p>
            <a:r>
              <a:rPr lang="en-US" dirty="0"/>
              <a:t>Geospatial Data Science</a:t>
            </a:r>
          </a:p>
        </p:txBody>
      </p:sp>
    </p:spTree>
    <p:extLst>
      <p:ext uri="{BB962C8B-B14F-4D97-AF65-F5344CB8AC3E}">
        <p14:creationId xmlns:p14="http://schemas.microsoft.com/office/powerpoint/2010/main" val="3423203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4367" y="854903"/>
            <a:ext cx="8352433" cy="1001251"/>
          </a:xfrm>
        </p:spPr>
        <p:txBody>
          <a:bodyPr>
            <a:normAutofit/>
          </a:bodyPr>
          <a:lstStyle/>
          <a:p>
            <a:pPr marL="0" indent="0">
              <a:buNone/>
            </a:pPr>
            <a:r>
              <a:rPr lang="en-US" sz="2400" dirty="0"/>
              <a:t>The LCOE module batches SAM LCOE on generation for all locations, allowing for multiple system configurations</a:t>
            </a:r>
          </a:p>
          <a:p>
            <a:pPr marL="0" indent="0">
              <a:buNone/>
            </a:pPr>
            <a:endParaRPr lang="en-US" sz="2400" dirty="0"/>
          </a:p>
        </p:txBody>
      </p:sp>
      <p:sp>
        <p:nvSpPr>
          <p:cNvPr id="3" name="Title 2"/>
          <p:cNvSpPr>
            <a:spLocks noGrp="1"/>
          </p:cNvSpPr>
          <p:nvPr>
            <p:ph type="title"/>
          </p:nvPr>
        </p:nvSpPr>
        <p:spPr/>
        <p:txBody>
          <a:bodyPr/>
          <a:lstStyle/>
          <a:p>
            <a:r>
              <a:rPr lang="en-US" dirty="0"/>
              <a:t>Principal modules of </a:t>
            </a:r>
            <a:r>
              <a:rPr lang="en-US" dirty="0" err="1"/>
              <a:t>reV</a:t>
            </a:r>
            <a:r>
              <a:rPr lang="en-US" dirty="0"/>
              <a:t>: LCOE</a:t>
            </a:r>
          </a:p>
        </p:txBody>
      </p:sp>
      <p:pic>
        <p:nvPicPr>
          <p:cNvPr id="1026" name="Picture 2" descr="C:\Users\sgossett\Pictures\3997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6352" y="-36415657"/>
            <a:ext cx="3657600" cy="5480444"/>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4935415" y="4741337"/>
            <a:ext cx="3751385" cy="1477328"/>
          </a:xfrm>
          <a:prstGeom prst="rect">
            <a:avLst/>
          </a:prstGeom>
          <a:noFill/>
        </p:spPr>
        <p:txBody>
          <a:bodyPr wrap="square" rtlCol="0">
            <a:spAutoFit/>
          </a:bodyPr>
          <a:lstStyle/>
          <a:p>
            <a:r>
              <a:rPr lang="en-US" dirty="0">
                <a:solidFill>
                  <a:srgbClr val="000C14"/>
                </a:solidFill>
              </a:rPr>
              <a:t>Currently support the fixed charge rate method (FCR)</a:t>
            </a:r>
          </a:p>
          <a:p>
            <a:endParaRPr lang="en-US" dirty="0">
              <a:solidFill>
                <a:srgbClr val="000C14"/>
              </a:solidFill>
            </a:endParaRPr>
          </a:p>
          <a:p>
            <a:r>
              <a:rPr lang="en-US" dirty="0">
                <a:solidFill>
                  <a:srgbClr val="000C14"/>
                </a:solidFill>
              </a:rPr>
              <a:t>Future support could include other financial models</a:t>
            </a:r>
          </a:p>
        </p:txBody>
      </p:sp>
      <p:pic>
        <p:nvPicPr>
          <p:cNvPr id="7" name="Picture 6" descr="gen_lcoe.jpg"/>
          <p:cNvPicPr>
            <a:picLocks noChangeAspect="1"/>
          </p:cNvPicPr>
          <p:nvPr/>
        </p:nvPicPr>
        <p:blipFill rotWithShape="1">
          <a:blip r:embed="rId4" cstate="print">
            <a:extLst>
              <a:ext uri="{28A0092B-C50C-407E-A947-70E740481C1C}">
                <a14:useLocalDpi xmlns:a14="http://schemas.microsoft.com/office/drawing/2010/main" val="0"/>
              </a:ext>
            </a:extLst>
          </a:blip>
          <a:srcRect l="21764" r="2666" b="58793"/>
          <a:stretch/>
        </p:blipFill>
        <p:spPr>
          <a:xfrm>
            <a:off x="81554" y="2148782"/>
            <a:ext cx="8732923" cy="2491556"/>
          </a:xfrm>
          <a:prstGeom prst="rect">
            <a:avLst/>
          </a:prstGeom>
        </p:spPr>
      </p:pic>
    </p:spTree>
    <p:extLst>
      <p:ext uri="{BB962C8B-B14F-4D97-AF65-F5344CB8AC3E}">
        <p14:creationId xmlns:p14="http://schemas.microsoft.com/office/powerpoint/2010/main" val="297963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Principal modules of </a:t>
            </a:r>
            <a:r>
              <a:rPr lang="en-US" dirty="0" err="1"/>
              <a:t>reV</a:t>
            </a:r>
            <a:r>
              <a:rPr lang="en-US" dirty="0"/>
              <a:t>: Generation and LCOE</a:t>
            </a:r>
          </a:p>
        </p:txBody>
      </p:sp>
      <p:pic>
        <p:nvPicPr>
          <p:cNvPr id="8" name="Picture 7"/>
          <p:cNvPicPr>
            <a:picLocks noChangeAspect="1"/>
          </p:cNvPicPr>
          <p:nvPr/>
        </p:nvPicPr>
        <p:blipFill>
          <a:blip r:embed="rId3"/>
          <a:stretch>
            <a:fillRect/>
          </a:stretch>
        </p:blipFill>
        <p:spPr>
          <a:xfrm>
            <a:off x="683062" y="947210"/>
            <a:ext cx="8247477" cy="5198856"/>
          </a:xfrm>
          <a:prstGeom prst="rect">
            <a:avLst/>
          </a:prstGeom>
        </p:spPr>
      </p:pic>
      <p:pic>
        <p:nvPicPr>
          <p:cNvPr id="9" name="Picture 8"/>
          <p:cNvPicPr>
            <a:picLocks noChangeAspect="1"/>
          </p:cNvPicPr>
          <p:nvPr/>
        </p:nvPicPr>
        <p:blipFill>
          <a:blip r:embed="rId4"/>
          <a:stretch>
            <a:fillRect/>
          </a:stretch>
        </p:blipFill>
        <p:spPr>
          <a:xfrm>
            <a:off x="28147" y="3753827"/>
            <a:ext cx="869483" cy="1175873"/>
          </a:xfrm>
          <a:prstGeom prst="rect">
            <a:avLst/>
          </a:prstGeom>
        </p:spPr>
      </p:pic>
      <p:sp>
        <p:nvSpPr>
          <p:cNvPr id="10" name="TextBox 9"/>
          <p:cNvSpPr txBox="1"/>
          <p:nvPr/>
        </p:nvSpPr>
        <p:spPr>
          <a:xfrm>
            <a:off x="-7218" y="3485218"/>
            <a:ext cx="1090175" cy="246221"/>
          </a:xfrm>
          <a:prstGeom prst="rect">
            <a:avLst/>
          </a:prstGeom>
          <a:noFill/>
        </p:spPr>
        <p:txBody>
          <a:bodyPr wrap="none" rtlCol="0">
            <a:spAutoFit/>
          </a:bodyPr>
          <a:lstStyle/>
          <a:p>
            <a:r>
              <a:rPr lang="en-US" sz="1000" dirty="0">
                <a:solidFill>
                  <a:srgbClr val="000C14"/>
                </a:solidFill>
              </a:rPr>
              <a:t>LCOE cents/kWh</a:t>
            </a:r>
          </a:p>
        </p:txBody>
      </p:sp>
      <p:pic>
        <p:nvPicPr>
          <p:cNvPr id="11" name="Picture 10"/>
          <p:cNvPicPr>
            <a:picLocks noChangeAspect="1"/>
          </p:cNvPicPr>
          <p:nvPr/>
        </p:nvPicPr>
        <p:blipFill>
          <a:blip r:embed="rId5"/>
          <a:stretch>
            <a:fillRect/>
          </a:stretch>
        </p:blipFill>
        <p:spPr>
          <a:xfrm>
            <a:off x="4930874" y="1369306"/>
            <a:ext cx="3541839" cy="2507497"/>
          </a:xfrm>
          <a:prstGeom prst="rect">
            <a:avLst/>
          </a:prstGeom>
          <a:ln>
            <a:solidFill>
              <a:schemeClr val="accent6">
                <a:lumMod val="50000"/>
              </a:schemeClr>
            </a:solidFill>
          </a:ln>
        </p:spPr>
      </p:pic>
      <p:cxnSp>
        <p:nvCxnSpPr>
          <p:cNvPr id="12" name="Straight Connector 11"/>
          <p:cNvCxnSpPr/>
          <p:nvPr/>
        </p:nvCxnSpPr>
        <p:spPr>
          <a:xfrm flipV="1">
            <a:off x="3487125" y="1369306"/>
            <a:ext cx="1443749" cy="1519778"/>
          </a:xfrm>
          <a:prstGeom prst="line">
            <a:avLst/>
          </a:prstGeom>
          <a:ln w="12700" cmpd="sng">
            <a:solidFill>
              <a:srgbClr val="353A3E"/>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487125" y="2889084"/>
            <a:ext cx="1443749" cy="987719"/>
          </a:xfrm>
          <a:prstGeom prst="line">
            <a:avLst/>
          </a:prstGeom>
          <a:ln w="12700" cmpd="sng">
            <a:solidFill>
              <a:srgbClr val="353A3E"/>
            </a:solidFill>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3449942" y="2843316"/>
            <a:ext cx="77230" cy="7723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a:stretch>
            <a:fillRect/>
          </a:stretch>
        </p:blipFill>
        <p:spPr>
          <a:xfrm>
            <a:off x="4984187" y="4335199"/>
            <a:ext cx="4085159" cy="1608551"/>
          </a:xfrm>
          <a:prstGeom prst="rect">
            <a:avLst/>
          </a:prstGeom>
        </p:spPr>
      </p:pic>
      <p:cxnSp>
        <p:nvCxnSpPr>
          <p:cNvPr id="16" name="Straight Arrow Connector 15"/>
          <p:cNvCxnSpPr/>
          <p:nvPr/>
        </p:nvCxnSpPr>
        <p:spPr>
          <a:xfrm>
            <a:off x="7012090" y="2561245"/>
            <a:ext cx="126320" cy="1773954"/>
          </a:xfrm>
          <a:prstGeom prst="straightConnector1">
            <a:avLst/>
          </a:prstGeom>
          <a:ln w="19050" cmpd="sng">
            <a:solidFill>
              <a:srgbClr val="353A3E"/>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174447" y="4354754"/>
            <a:ext cx="3063278" cy="353943"/>
          </a:xfrm>
          <a:prstGeom prst="rect">
            <a:avLst/>
          </a:prstGeom>
          <a:noFill/>
        </p:spPr>
        <p:txBody>
          <a:bodyPr wrap="square" rtlCol="0">
            <a:spAutoFit/>
          </a:bodyPr>
          <a:lstStyle/>
          <a:p>
            <a:r>
              <a:rPr lang="en-US" sz="900" dirty="0">
                <a:solidFill>
                  <a:srgbClr val="000C14"/>
                </a:solidFill>
              </a:rPr>
              <a:t>Hourly generation / atmospheric conditions for each site</a:t>
            </a:r>
          </a:p>
          <a:p>
            <a:r>
              <a:rPr lang="en-US" sz="800" i="1" dirty="0">
                <a:solidFill>
                  <a:srgbClr val="000C14"/>
                </a:solidFill>
              </a:rPr>
              <a:t>(have ability to go down to 5-minute in WTK or ½ hour in NSRDB)</a:t>
            </a:r>
          </a:p>
        </p:txBody>
      </p:sp>
      <p:sp>
        <p:nvSpPr>
          <p:cNvPr id="18" name="TextBox 17"/>
          <p:cNvSpPr txBox="1"/>
          <p:nvPr/>
        </p:nvSpPr>
        <p:spPr>
          <a:xfrm>
            <a:off x="179700" y="5203575"/>
            <a:ext cx="3270242" cy="1200329"/>
          </a:xfrm>
          <a:prstGeom prst="rect">
            <a:avLst/>
          </a:prstGeom>
          <a:noFill/>
        </p:spPr>
        <p:txBody>
          <a:bodyPr wrap="square" rtlCol="0">
            <a:spAutoFit/>
          </a:bodyPr>
          <a:lstStyle/>
          <a:p>
            <a:r>
              <a:rPr lang="en-US" dirty="0">
                <a:solidFill>
                  <a:srgbClr val="000C14"/>
                </a:solidFill>
              </a:rPr>
              <a:t>Integration of the reV spatial database with SAM enables detailed site based assessment for different geographic extents</a:t>
            </a:r>
          </a:p>
        </p:txBody>
      </p:sp>
    </p:spTree>
    <p:extLst>
      <p:ext uri="{BB962C8B-B14F-4D97-AF65-F5344CB8AC3E}">
        <p14:creationId xmlns:p14="http://schemas.microsoft.com/office/powerpoint/2010/main" val="2180079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546287" y="2356097"/>
            <a:ext cx="5316964" cy="3174306"/>
          </a:xfrm>
          <a:prstGeom prst="rect">
            <a:avLst/>
          </a:prstGeom>
        </p:spPr>
      </p:pic>
      <p:sp>
        <p:nvSpPr>
          <p:cNvPr id="2" name="Content Placeholder 1"/>
          <p:cNvSpPr>
            <a:spLocks noGrp="1"/>
          </p:cNvSpPr>
          <p:nvPr>
            <p:ph idx="1"/>
          </p:nvPr>
        </p:nvSpPr>
        <p:spPr>
          <a:xfrm>
            <a:off x="334367" y="854903"/>
            <a:ext cx="8628887" cy="1382251"/>
          </a:xfrm>
        </p:spPr>
        <p:txBody>
          <a:bodyPr>
            <a:normAutofit/>
          </a:bodyPr>
          <a:lstStyle/>
          <a:p>
            <a:pPr marL="0" indent="0">
              <a:buNone/>
            </a:pPr>
            <a:r>
              <a:rPr lang="en-US" sz="2400" dirty="0"/>
              <a:t>The technical exclusion module provides a framework for limiting the developable land available for renewable energy technologies</a:t>
            </a:r>
          </a:p>
        </p:txBody>
      </p:sp>
      <p:sp>
        <p:nvSpPr>
          <p:cNvPr id="3" name="Title 2"/>
          <p:cNvSpPr>
            <a:spLocks noGrp="1"/>
          </p:cNvSpPr>
          <p:nvPr>
            <p:ph type="title"/>
          </p:nvPr>
        </p:nvSpPr>
        <p:spPr/>
        <p:txBody>
          <a:bodyPr/>
          <a:lstStyle/>
          <a:p>
            <a:r>
              <a:rPr lang="en-US" dirty="0"/>
              <a:t>Principal modules of </a:t>
            </a:r>
            <a:r>
              <a:rPr lang="en-US" dirty="0" err="1"/>
              <a:t>reV</a:t>
            </a:r>
            <a:r>
              <a:rPr lang="en-US" dirty="0"/>
              <a:t>: Technical Exclusion</a:t>
            </a:r>
          </a:p>
        </p:txBody>
      </p:sp>
      <p:pic>
        <p:nvPicPr>
          <p:cNvPr id="1026" name="Picture 2" descr="C:\Users\sgossett\Pictures\39971.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86352" y="-36415657"/>
            <a:ext cx="3657600" cy="548044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447185" y="4963204"/>
            <a:ext cx="2832875" cy="923330"/>
          </a:xfrm>
          <a:prstGeom prst="rect">
            <a:avLst/>
          </a:prstGeom>
          <a:noFill/>
        </p:spPr>
        <p:txBody>
          <a:bodyPr wrap="square" rtlCol="0">
            <a:spAutoFit/>
          </a:bodyPr>
          <a:lstStyle/>
          <a:p>
            <a:r>
              <a:rPr lang="en-US" dirty="0">
                <a:solidFill>
                  <a:srgbClr val="000C14"/>
                </a:solidFill>
              </a:rPr>
              <a:t>Slices of land can be either fully excluded or partially excluded.</a:t>
            </a:r>
          </a:p>
        </p:txBody>
      </p:sp>
      <p:pic>
        <p:nvPicPr>
          <p:cNvPr id="6" name="Picture 5" descr="tech_exclusion.jpg"/>
          <p:cNvPicPr>
            <a:picLocks noChangeAspect="1"/>
          </p:cNvPicPr>
          <p:nvPr/>
        </p:nvPicPr>
        <p:blipFill rotWithShape="1">
          <a:blip r:embed="rId5" cstate="print">
            <a:extLst>
              <a:ext uri="{28A0092B-C50C-407E-A947-70E740481C1C}">
                <a14:useLocalDpi xmlns:a14="http://schemas.microsoft.com/office/drawing/2010/main" val="0"/>
              </a:ext>
            </a:extLst>
          </a:blip>
          <a:srcRect l="71795" t="43023"/>
          <a:stretch/>
        </p:blipFill>
        <p:spPr>
          <a:xfrm>
            <a:off x="334367" y="1947132"/>
            <a:ext cx="2579077" cy="2726050"/>
          </a:xfrm>
          <a:prstGeom prst="rect">
            <a:avLst/>
          </a:prstGeom>
        </p:spPr>
      </p:pic>
    </p:spTree>
    <p:extLst>
      <p:ext uri="{BB962C8B-B14F-4D97-AF65-F5344CB8AC3E}">
        <p14:creationId xmlns:p14="http://schemas.microsoft.com/office/powerpoint/2010/main" val="1902702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3775" y="736528"/>
            <a:ext cx="4300926" cy="5838163"/>
          </a:xfrm>
        </p:spPr>
        <p:txBody>
          <a:bodyPr>
            <a:normAutofit/>
          </a:bodyPr>
          <a:lstStyle/>
          <a:p>
            <a:r>
              <a:rPr lang="en-US" sz="2400" dirty="0"/>
              <a:t>Perform high-resolution site suitability analysis at local or national scales to assess potential for renewable energy deployment.</a:t>
            </a:r>
          </a:p>
          <a:p>
            <a:r>
              <a:rPr lang="en-US" sz="2400" dirty="0"/>
              <a:t>Assess many factors including: </a:t>
            </a:r>
          </a:p>
          <a:p>
            <a:pPr lvl="1"/>
            <a:r>
              <a:rPr lang="en-US" sz="2200" dirty="0" err="1"/>
              <a:t>Levelized</a:t>
            </a:r>
            <a:r>
              <a:rPr lang="en-US" sz="2200" dirty="0"/>
              <a:t> cost of energy</a:t>
            </a:r>
          </a:p>
          <a:p>
            <a:pPr lvl="1"/>
            <a:r>
              <a:rPr lang="en-US" sz="2200" dirty="0"/>
              <a:t>Socio-environmental factors</a:t>
            </a:r>
          </a:p>
          <a:p>
            <a:pPr lvl="1"/>
            <a:r>
              <a:rPr lang="en-US" sz="2200" dirty="0"/>
              <a:t>Socio-political factors</a:t>
            </a:r>
          </a:p>
          <a:p>
            <a:pPr lvl="1"/>
            <a:r>
              <a:rPr lang="en-US" sz="2200" dirty="0"/>
              <a:t>Wildlife protection</a:t>
            </a:r>
          </a:p>
          <a:p>
            <a:pPr lvl="1"/>
            <a:r>
              <a:rPr lang="en-US" sz="2200" dirty="0"/>
              <a:t>Land-use restrictions</a:t>
            </a:r>
          </a:p>
          <a:p>
            <a:pPr lvl="1"/>
            <a:r>
              <a:rPr lang="en-US" sz="2200" dirty="0"/>
              <a:t>Proximity to critical infrastructure </a:t>
            </a:r>
          </a:p>
          <a:p>
            <a:pPr lvl="1"/>
            <a:r>
              <a:rPr lang="en-US" sz="2200" dirty="0"/>
              <a:t>More. </a:t>
            </a:r>
          </a:p>
          <a:p>
            <a:endParaRPr lang="en-US" sz="2400" dirty="0"/>
          </a:p>
        </p:txBody>
      </p:sp>
      <p:sp>
        <p:nvSpPr>
          <p:cNvPr id="3" name="Title 2"/>
          <p:cNvSpPr>
            <a:spLocks noGrp="1"/>
          </p:cNvSpPr>
          <p:nvPr>
            <p:ph type="title"/>
          </p:nvPr>
        </p:nvSpPr>
        <p:spPr/>
        <p:txBody>
          <a:bodyPr/>
          <a:lstStyle/>
          <a:p>
            <a:r>
              <a:rPr lang="en-US" dirty="0"/>
              <a:t>Find Suitable Sites for Energy Development</a:t>
            </a:r>
          </a:p>
        </p:txBody>
      </p:sp>
      <p:pic>
        <p:nvPicPr>
          <p:cNvPr id="6" name="Picture 5"/>
          <p:cNvPicPr>
            <a:picLocks noChangeAspect="1"/>
          </p:cNvPicPr>
          <p:nvPr/>
        </p:nvPicPr>
        <p:blipFill>
          <a:blip r:embed="rId2"/>
          <a:stretch>
            <a:fillRect/>
          </a:stretch>
        </p:blipFill>
        <p:spPr>
          <a:xfrm>
            <a:off x="4546315" y="2064555"/>
            <a:ext cx="4597685" cy="2744886"/>
          </a:xfrm>
          <a:prstGeom prst="rect">
            <a:avLst/>
          </a:prstGeom>
        </p:spPr>
      </p:pic>
    </p:spTree>
    <p:extLst>
      <p:ext uri="{BB962C8B-B14F-4D97-AF65-F5344CB8AC3E}">
        <p14:creationId xmlns:p14="http://schemas.microsoft.com/office/powerpoint/2010/main" val="3038384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a:t>Slope &gt; 3.0%</a:t>
            </a:r>
          </a:p>
          <a:p>
            <a:pPr lvl="1"/>
            <a:r>
              <a:rPr lang="en-US" dirty="0"/>
              <a:t>Contiguous Area &lt; 1.0 </a:t>
            </a:r>
            <a:r>
              <a:rPr lang="en-US" dirty="0" err="1"/>
              <a:t>sq.km</a:t>
            </a:r>
            <a:r>
              <a:rPr lang="en-US" dirty="0"/>
              <a:t>.</a:t>
            </a:r>
          </a:p>
          <a:p>
            <a:pPr lvl="1"/>
            <a:r>
              <a:rPr lang="en-US" dirty="0"/>
              <a:t>Urban Areas</a:t>
            </a:r>
          </a:p>
          <a:p>
            <a:pPr lvl="1"/>
            <a:r>
              <a:rPr lang="en-US" dirty="0"/>
              <a:t>Water and Wetlands</a:t>
            </a:r>
          </a:p>
          <a:p>
            <a:pPr lvl="1"/>
            <a:r>
              <a:rPr lang="en-US" dirty="0"/>
              <a:t>BLM Areas of Critical Environmental Concern</a:t>
            </a:r>
          </a:p>
          <a:p>
            <a:pPr lvl="1"/>
            <a:r>
              <a:rPr lang="en-US" dirty="0"/>
              <a:t>Forest Service Inventoried Roadless Areas</a:t>
            </a:r>
          </a:p>
          <a:p>
            <a:pPr lvl="1"/>
            <a:r>
              <a:rPr lang="en-US" dirty="0"/>
              <a:t>National Parks</a:t>
            </a:r>
          </a:p>
          <a:p>
            <a:pPr lvl="1"/>
            <a:r>
              <a:rPr lang="en-US" dirty="0"/>
              <a:t>Federally-Protected Lands</a:t>
            </a:r>
          </a:p>
          <a:p>
            <a:pPr lvl="2"/>
            <a:r>
              <a:rPr lang="en-US" dirty="0"/>
              <a:t>Parks, Wilderness, National Monuments, etc…</a:t>
            </a:r>
          </a:p>
          <a:p>
            <a:endParaRPr lang="en-US" dirty="0"/>
          </a:p>
        </p:txBody>
      </p:sp>
      <p:sp>
        <p:nvSpPr>
          <p:cNvPr id="3" name="Title 2"/>
          <p:cNvSpPr>
            <a:spLocks noGrp="1"/>
          </p:cNvSpPr>
          <p:nvPr>
            <p:ph type="title"/>
          </p:nvPr>
        </p:nvSpPr>
        <p:spPr/>
        <p:txBody>
          <a:bodyPr/>
          <a:lstStyle/>
          <a:p>
            <a:r>
              <a:rPr lang="en-US" dirty="0"/>
              <a:t>Exclusion Examples</a:t>
            </a:r>
          </a:p>
        </p:txBody>
      </p:sp>
    </p:spTree>
    <p:extLst>
      <p:ext uri="{BB962C8B-B14F-4D97-AF65-F5344CB8AC3E}">
        <p14:creationId xmlns:p14="http://schemas.microsoft.com/office/powerpoint/2010/main" val="123654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emo.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4909" y="946891"/>
            <a:ext cx="8697915" cy="5639471"/>
          </a:xfrm>
        </p:spPr>
      </p:pic>
      <p:sp>
        <p:nvSpPr>
          <p:cNvPr id="3" name="Title 2"/>
          <p:cNvSpPr>
            <a:spLocks noGrp="1"/>
          </p:cNvSpPr>
          <p:nvPr>
            <p:ph type="title"/>
          </p:nvPr>
        </p:nvSpPr>
        <p:spPr/>
        <p:txBody>
          <a:bodyPr/>
          <a:lstStyle/>
          <a:p>
            <a:r>
              <a:rPr lang="en-US" dirty="0"/>
              <a:t>Exclusion / Inclusion Demo</a:t>
            </a:r>
          </a:p>
        </p:txBody>
      </p:sp>
    </p:spTree>
    <p:extLst>
      <p:ext uri="{BB962C8B-B14F-4D97-AF65-F5344CB8AC3E}">
        <p14:creationId xmlns:p14="http://schemas.microsoft.com/office/powerpoint/2010/main" val="40180144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294235806"/>
              </p:ext>
            </p:extLst>
          </p:nvPr>
        </p:nvGraphicFramePr>
        <p:xfrm>
          <a:off x="102634" y="118870"/>
          <a:ext cx="8966720" cy="6459305"/>
        </p:xfrm>
        <a:graphic>
          <a:graphicData uri="http://schemas.openxmlformats.org/drawingml/2006/table">
            <a:tbl>
              <a:tblPr firstRow="1" bandRow="1">
                <a:tableStyleId>{21E4AEA4-8DFA-4A89-87EB-49C32662AFE0}</a:tableStyleId>
              </a:tblPr>
              <a:tblGrid>
                <a:gridCol w="1810142">
                  <a:extLst>
                    <a:ext uri="{9D8B030D-6E8A-4147-A177-3AD203B41FA5}">
                      <a16:colId xmlns:a16="http://schemas.microsoft.com/office/drawing/2014/main" val="20000"/>
                    </a:ext>
                  </a:extLst>
                </a:gridCol>
                <a:gridCol w="2323322">
                  <a:extLst>
                    <a:ext uri="{9D8B030D-6E8A-4147-A177-3AD203B41FA5}">
                      <a16:colId xmlns:a16="http://schemas.microsoft.com/office/drawing/2014/main" val="20001"/>
                    </a:ext>
                  </a:extLst>
                </a:gridCol>
                <a:gridCol w="2463282">
                  <a:extLst>
                    <a:ext uri="{9D8B030D-6E8A-4147-A177-3AD203B41FA5}">
                      <a16:colId xmlns:a16="http://schemas.microsoft.com/office/drawing/2014/main" val="20002"/>
                    </a:ext>
                  </a:extLst>
                </a:gridCol>
                <a:gridCol w="2369974">
                  <a:extLst>
                    <a:ext uri="{9D8B030D-6E8A-4147-A177-3AD203B41FA5}">
                      <a16:colId xmlns:a16="http://schemas.microsoft.com/office/drawing/2014/main" val="20003"/>
                    </a:ext>
                  </a:extLst>
                </a:gridCol>
              </a:tblGrid>
              <a:tr h="1074980">
                <a:tc>
                  <a:txBody>
                    <a:bodyPr/>
                    <a:lstStyle/>
                    <a:p>
                      <a:pPr algn="ctr"/>
                      <a:endParaRPr lang="en-US" dirty="0"/>
                    </a:p>
                  </a:txBody>
                  <a:tcPr/>
                </a:tc>
                <a:tc>
                  <a:txBody>
                    <a:bodyPr/>
                    <a:lstStyle/>
                    <a:p>
                      <a:pPr algn="ctr"/>
                      <a:r>
                        <a:rPr lang="en-US" dirty="0"/>
                        <a:t>Baseline</a:t>
                      </a:r>
                    </a:p>
                  </a:txBody>
                  <a:tcPr anchor="ctr"/>
                </a:tc>
                <a:tc>
                  <a:txBody>
                    <a:bodyPr/>
                    <a:lstStyle/>
                    <a:p>
                      <a:pPr algn="ctr"/>
                      <a:r>
                        <a:rPr lang="en-US" dirty="0"/>
                        <a:t>Minimal Exclusions</a:t>
                      </a:r>
                    </a:p>
                  </a:txBody>
                  <a:tcPr anchor="ctr"/>
                </a:tc>
                <a:tc>
                  <a:txBody>
                    <a:bodyPr/>
                    <a:lstStyle/>
                    <a:p>
                      <a:pPr algn="ctr"/>
                      <a:r>
                        <a:rPr lang="en-US" dirty="0"/>
                        <a:t>Moderate</a:t>
                      </a:r>
                      <a:r>
                        <a:rPr lang="en-US" baseline="0" dirty="0"/>
                        <a:t> Exclusions</a:t>
                      </a:r>
                      <a:endParaRPr lang="en-US" dirty="0"/>
                    </a:p>
                  </a:txBody>
                  <a:tcPr anchor="ctr"/>
                </a:tc>
                <a:extLst>
                  <a:ext uri="{0D108BD9-81ED-4DB2-BD59-A6C34878D82A}">
                    <a16:rowId xmlns:a16="http://schemas.microsoft.com/office/drawing/2014/main" val="10000"/>
                  </a:ext>
                </a:extLst>
              </a:tr>
              <a:tr h="2389105">
                <a:tc>
                  <a:txBody>
                    <a:bodyPr/>
                    <a:lstStyle/>
                    <a:p>
                      <a:r>
                        <a:rPr lang="en-US" dirty="0">
                          <a:solidFill>
                            <a:schemeClr val="tx1"/>
                          </a:solidFill>
                        </a:rPr>
                        <a:t>Visualization</a:t>
                      </a:r>
                    </a:p>
                  </a:txBody>
                  <a:tcPr anchor="ctr"/>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10001"/>
                  </a:ext>
                </a:extLst>
              </a:tr>
              <a:tr h="1074980">
                <a:tc>
                  <a:txBody>
                    <a:bodyPr/>
                    <a:lstStyle/>
                    <a:p>
                      <a:r>
                        <a:rPr lang="en-US" dirty="0">
                          <a:solidFill>
                            <a:schemeClr val="tx1"/>
                          </a:solidFill>
                        </a:rPr>
                        <a:t>Exclusions</a:t>
                      </a:r>
                    </a:p>
                  </a:txBody>
                  <a:tcPr anchor="ctr"/>
                </a:tc>
                <a:tc>
                  <a:txBody>
                    <a:bodyPr/>
                    <a:lstStyle/>
                    <a:p>
                      <a:r>
                        <a:rPr lang="en-US" dirty="0">
                          <a:solidFill>
                            <a:schemeClr val="tx1"/>
                          </a:solidFill>
                        </a:rPr>
                        <a:t>None</a:t>
                      </a:r>
                    </a:p>
                  </a:txBody>
                  <a:tcPr/>
                </a:tc>
                <a:tc>
                  <a:txBody>
                    <a:bodyPr/>
                    <a:lstStyle/>
                    <a:p>
                      <a:r>
                        <a:rPr lang="en-US" dirty="0">
                          <a:solidFill>
                            <a:schemeClr val="tx1"/>
                          </a:solidFill>
                        </a:rPr>
                        <a:t>Protected Areas</a:t>
                      </a:r>
                    </a:p>
                  </a:txBody>
                  <a:tcPr/>
                </a:tc>
                <a:tc>
                  <a:txBody>
                    <a:bodyPr/>
                    <a:lstStyle/>
                    <a:p>
                      <a:r>
                        <a:rPr lang="en-US" dirty="0">
                          <a:solidFill>
                            <a:schemeClr val="tx1"/>
                          </a:solidFill>
                        </a:rPr>
                        <a:t>Protected</a:t>
                      </a:r>
                      <a:r>
                        <a:rPr lang="en-US" baseline="0" dirty="0">
                          <a:solidFill>
                            <a:schemeClr val="tx1"/>
                          </a:solidFill>
                        </a:rPr>
                        <a:t> Areas</a:t>
                      </a:r>
                    </a:p>
                    <a:p>
                      <a:r>
                        <a:rPr lang="en-US" baseline="0" dirty="0">
                          <a:solidFill>
                            <a:schemeClr val="tx1"/>
                          </a:solidFill>
                        </a:rPr>
                        <a:t>Croplands</a:t>
                      </a:r>
                      <a:endParaRPr lang="en-US" dirty="0">
                        <a:solidFill>
                          <a:schemeClr val="tx1"/>
                        </a:solidFill>
                      </a:endParaRPr>
                    </a:p>
                  </a:txBody>
                  <a:tcPr/>
                </a:tc>
                <a:extLst>
                  <a:ext uri="{0D108BD9-81ED-4DB2-BD59-A6C34878D82A}">
                    <a16:rowId xmlns:a16="http://schemas.microsoft.com/office/drawing/2014/main" val="10002"/>
                  </a:ext>
                </a:extLst>
              </a:tr>
              <a:tr h="613860">
                <a:tc>
                  <a:txBody>
                    <a:bodyPr/>
                    <a:lstStyle/>
                    <a:p>
                      <a:r>
                        <a:rPr lang="en-US" dirty="0">
                          <a:solidFill>
                            <a:schemeClr val="tx1"/>
                          </a:solidFill>
                        </a:rPr>
                        <a:t>Nameplate Capacity (MW)</a:t>
                      </a:r>
                    </a:p>
                  </a:txBody>
                  <a:tcPr anchor="ctr"/>
                </a:tc>
                <a:tc>
                  <a:txBody>
                    <a:bodyPr/>
                    <a:lstStyle/>
                    <a:p>
                      <a:pPr algn="ctr"/>
                      <a:r>
                        <a:rPr lang="en-US" dirty="0">
                          <a:solidFill>
                            <a:schemeClr val="tx1"/>
                          </a:solidFill>
                        </a:rPr>
                        <a:t>1,044,606</a:t>
                      </a:r>
                    </a:p>
                  </a:txBody>
                  <a:tcPr anchor="ctr"/>
                </a:tc>
                <a:tc>
                  <a:txBody>
                    <a:bodyPr/>
                    <a:lstStyle/>
                    <a:p>
                      <a:pPr algn="ctr"/>
                      <a:r>
                        <a:rPr lang="en-US" dirty="0">
                          <a:solidFill>
                            <a:schemeClr val="tx1"/>
                          </a:solidFill>
                        </a:rPr>
                        <a:t>978,424</a:t>
                      </a:r>
                    </a:p>
                  </a:txBody>
                  <a:tcPr anchor="ctr"/>
                </a:tc>
                <a:tc>
                  <a:txBody>
                    <a:bodyPr/>
                    <a:lstStyle/>
                    <a:p>
                      <a:pPr algn="ctr"/>
                      <a:r>
                        <a:rPr lang="en-US" dirty="0">
                          <a:solidFill>
                            <a:schemeClr val="tx1"/>
                          </a:solidFill>
                        </a:rPr>
                        <a:t>899,919</a:t>
                      </a:r>
                    </a:p>
                  </a:txBody>
                  <a:tcPr anchor="ctr"/>
                </a:tc>
                <a:extLst>
                  <a:ext uri="{0D108BD9-81ED-4DB2-BD59-A6C34878D82A}">
                    <a16:rowId xmlns:a16="http://schemas.microsoft.com/office/drawing/2014/main" val="10003"/>
                  </a:ext>
                </a:extLst>
              </a:tr>
              <a:tr h="611901">
                <a:tc>
                  <a:txBody>
                    <a:bodyPr/>
                    <a:lstStyle/>
                    <a:p>
                      <a:r>
                        <a:rPr lang="en-US">
                          <a:solidFill>
                            <a:schemeClr val="tx1"/>
                          </a:solidFill>
                        </a:rPr>
                        <a:t>Total Land Area (sq.km.)</a:t>
                      </a:r>
                      <a:endParaRPr lang="en-US" dirty="0">
                        <a:solidFill>
                          <a:schemeClr val="tx1"/>
                        </a:solidFill>
                      </a:endParaRPr>
                    </a:p>
                  </a:txBody>
                  <a:tcPr anchor="ctr"/>
                </a:tc>
                <a:tc>
                  <a:txBody>
                    <a:bodyPr/>
                    <a:lstStyle/>
                    <a:p>
                      <a:pPr algn="ctr"/>
                      <a:r>
                        <a:rPr lang="en-US" dirty="0">
                          <a:solidFill>
                            <a:schemeClr val="tx1"/>
                          </a:solidFill>
                        </a:rPr>
                        <a:t>21,762</a:t>
                      </a:r>
                    </a:p>
                  </a:txBody>
                  <a:tcPr anchor="ctr"/>
                </a:tc>
                <a:tc>
                  <a:txBody>
                    <a:bodyPr/>
                    <a:lstStyle/>
                    <a:p>
                      <a:pPr algn="ctr"/>
                      <a:r>
                        <a:rPr lang="en-US" dirty="0">
                          <a:solidFill>
                            <a:schemeClr val="tx1"/>
                          </a:solidFill>
                        </a:rPr>
                        <a:t>20,383</a:t>
                      </a:r>
                    </a:p>
                  </a:txBody>
                  <a:tcPr anchor="ctr"/>
                </a:tc>
                <a:tc>
                  <a:txBody>
                    <a:bodyPr/>
                    <a:lstStyle/>
                    <a:p>
                      <a:pPr algn="ctr"/>
                      <a:r>
                        <a:rPr lang="en-US" dirty="0">
                          <a:solidFill>
                            <a:schemeClr val="tx1"/>
                          </a:solidFill>
                        </a:rPr>
                        <a:t>18,748</a:t>
                      </a:r>
                    </a:p>
                  </a:txBody>
                  <a:tcPr anchor="ctr"/>
                </a:tc>
                <a:extLst>
                  <a:ext uri="{0D108BD9-81ED-4DB2-BD59-A6C34878D82A}">
                    <a16:rowId xmlns:a16="http://schemas.microsoft.com/office/drawing/2014/main" val="10004"/>
                  </a:ext>
                </a:extLst>
              </a:tr>
              <a:tr h="619272">
                <a:tc>
                  <a:txBody>
                    <a:bodyPr/>
                    <a:lstStyle/>
                    <a:p>
                      <a:r>
                        <a:rPr lang="en-US">
                          <a:solidFill>
                            <a:schemeClr val="tx1"/>
                          </a:solidFill>
                        </a:rPr>
                        <a:t>DC Generation (MWh/Yr)</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1,504,328,768</a:t>
                      </a:r>
                    </a:p>
                  </a:txBody>
                  <a:tcPr anchor="ctr"/>
                </a:tc>
                <a:tc>
                  <a:txBody>
                    <a:bodyPr/>
                    <a:lstStyle/>
                    <a:p>
                      <a:pPr algn="ctr"/>
                      <a:r>
                        <a:rPr lang="en-US" dirty="0">
                          <a:solidFill>
                            <a:schemeClr val="tx1"/>
                          </a:solidFill>
                        </a:rPr>
                        <a:t>1,410,590,570</a:t>
                      </a:r>
                    </a:p>
                  </a:txBody>
                  <a:tcPr anchor="ctr"/>
                </a:tc>
                <a:tc>
                  <a:txBody>
                    <a:bodyPr/>
                    <a:lstStyle/>
                    <a:p>
                      <a:pPr algn="ctr"/>
                      <a:r>
                        <a:rPr lang="en-US" dirty="0">
                          <a:solidFill>
                            <a:schemeClr val="tx1"/>
                          </a:solidFill>
                        </a:rPr>
                        <a:t>1,300,118,197</a:t>
                      </a:r>
                    </a:p>
                  </a:txBody>
                  <a:tcPr anchor="ctr"/>
                </a:tc>
                <a:extLst>
                  <a:ext uri="{0D108BD9-81ED-4DB2-BD59-A6C34878D82A}">
                    <a16:rowId xmlns:a16="http://schemas.microsoft.com/office/drawing/2014/main" val="10005"/>
                  </a:ext>
                </a:extLst>
              </a:tr>
            </a:tbl>
          </a:graphicData>
        </a:graphic>
      </p:graphicFrame>
      <p:pic>
        <p:nvPicPr>
          <p:cNvPr id="102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86252" y="1296080"/>
            <a:ext cx="2214196" cy="22028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9"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89174" y="1296271"/>
            <a:ext cx="2200901" cy="21933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0"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78794" y="1296080"/>
            <a:ext cx="2215912" cy="21933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779115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033499712"/>
              </p:ext>
            </p:extLst>
          </p:nvPr>
        </p:nvGraphicFramePr>
        <p:xfrm>
          <a:off x="102634" y="118872"/>
          <a:ext cx="6596746" cy="6468541"/>
        </p:xfrm>
        <a:graphic>
          <a:graphicData uri="http://schemas.openxmlformats.org/drawingml/2006/table">
            <a:tbl>
              <a:tblPr firstRow="1" bandRow="1">
                <a:tableStyleId>{21E4AEA4-8DFA-4A89-87EB-49C32662AFE0}</a:tableStyleId>
              </a:tblPr>
              <a:tblGrid>
                <a:gridCol w="1810142">
                  <a:extLst>
                    <a:ext uri="{9D8B030D-6E8A-4147-A177-3AD203B41FA5}">
                      <a16:colId xmlns:a16="http://schemas.microsoft.com/office/drawing/2014/main" val="20000"/>
                    </a:ext>
                  </a:extLst>
                </a:gridCol>
                <a:gridCol w="2323322">
                  <a:extLst>
                    <a:ext uri="{9D8B030D-6E8A-4147-A177-3AD203B41FA5}">
                      <a16:colId xmlns:a16="http://schemas.microsoft.com/office/drawing/2014/main" val="20001"/>
                    </a:ext>
                  </a:extLst>
                </a:gridCol>
                <a:gridCol w="2463282">
                  <a:extLst>
                    <a:ext uri="{9D8B030D-6E8A-4147-A177-3AD203B41FA5}">
                      <a16:colId xmlns:a16="http://schemas.microsoft.com/office/drawing/2014/main" val="20002"/>
                    </a:ext>
                  </a:extLst>
                </a:gridCol>
              </a:tblGrid>
              <a:tr h="1037709">
                <a:tc>
                  <a:txBody>
                    <a:bodyPr/>
                    <a:lstStyle/>
                    <a:p>
                      <a:pPr algn="ctr"/>
                      <a:endParaRPr lang="en-US" dirty="0"/>
                    </a:p>
                  </a:txBody>
                  <a:tcPr/>
                </a:tc>
                <a:tc>
                  <a:txBody>
                    <a:bodyPr/>
                    <a:lstStyle/>
                    <a:p>
                      <a:pPr algn="ctr"/>
                      <a:r>
                        <a:rPr lang="en-US" dirty="0"/>
                        <a:t>High Exclusions</a:t>
                      </a:r>
                    </a:p>
                  </a:txBody>
                  <a:tcPr anchor="ctr"/>
                </a:tc>
                <a:tc>
                  <a:txBody>
                    <a:bodyPr/>
                    <a:lstStyle/>
                    <a:p>
                      <a:pPr algn="ctr"/>
                      <a:r>
                        <a:rPr lang="en-US" dirty="0"/>
                        <a:t>Strict Exclusions</a:t>
                      </a:r>
                    </a:p>
                  </a:txBody>
                  <a:tcPr anchor="ctr"/>
                </a:tc>
                <a:extLst>
                  <a:ext uri="{0D108BD9-81ED-4DB2-BD59-A6C34878D82A}">
                    <a16:rowId xmlns:a16="http://schemas.microsoft.com/office/drawing/2014/main" val="10000"/>
                  </a:ext>
                </a:extLst>
              </a:tr>
              <a:tr h="2306271">
                <a:tc>
                  <a:txBody>
                    <a:bodyPr/>
                    <a:lstStyle/>
                    <a:p>
                      <a:r>
                        <a:rPr lang="en-US">
                          <a:solidFill>
                            <a:schemeClr val="tx1"/>
                          </a:solidFill>
                        </a:rPr>
                        <a:t>Visualization</a:t>
                      </a:r>
                      <a:endParaRPr lang="en-US" dirty="0">
                        <a:solidFill>
                          <a:schemeClr val="tx1"/>
                        </a:solidFill>
                      </a:endParaRPr>
                    </a:p>
                  </a:txBody>
                  <a:tcPr anchor="ct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10001"/>
                  </a:ext>
                </a:extLst>
              </a:tr>
              <a:tr h="1194685">
                <a:tc>
                  <a:txBody>
                    <a:bodyPr/>
                    <a:lstStyle/>
                    <a:p>
                      <a:r>
                        <a:rPr lang="en-US">
                          <a:solidFill>
                            <a:schemeClr val="tx1"/>
                          </a:solidFill>
                        </a:rPr>
                        <a:t>Exclusions</a:t>
                      </a:r>
                      <a:endParaRPr lang="en-US" dirty="0">
                        <a:solidFill>
                          <a:schemeClr val="tx1"/>
                        </a:solidFill>
                      </a:endParaRPr>
                    </a:p>
                  </a:txBody>
                  <a:tcPr anchor="ctr"/>
                </a:tc>
                <a:tc>
                  <a:txBody>
                    <a:bodyPr/>
                    <a:lstStyle/>
                    <a:p>
                      <a:r>
                        <a:rPr lang="en-US">
                          <a:solidFill>
                            <a:schemeClr val="tx1"/>
                          </a:solidFill>
                        </a:rPr>
                        <a:t>Protected</a:t>
                      </a:r>
                      <a:r>
                        <a:rPr lang="en-US" baseline="0">
                          <a:solidFill>
                            <a:schemeClr val="tx1"/>
                          </a:solidFill>
                        </a:rPr>
                        <a:t> Areas</a:t>
                      </a:r>
                    </a:p>
                    <a:p>
                      <a:r>
                        <a:rPr lang="en-US" baseline="0">
                          <a:solidFill>
                            <a:schemeClr val="tx1"/>
                          </a:solidFill>
                        </a:rPr>
                        <a:t>Croplands</a:t>
                      </a:r>
                    </a:p>
                    <a:p>
                      <a:r>
                        <a:rPr lang="en-US" baseline="0">
                          <a:solidFill>
                            <a:schemeClr val="tx1"/>
                          </a:solidFill>
                        </a:rPr>
                        <a:t>Slope &gt; 5%</a:t>
                      </a:r>
                      <a:endParaRPr lang="en-US" dirty="0">
                        <a:solidFill>
                          <a:schemeClr val="tx1"/>
                        </a:solidFill>
                      </a:endParaRPr>
                    </a:p>
                  </a:txBody>
                  <a:tcPr/>
                </a:tc>
                <a:tc>
                  <a:txBody>
                    <a:bodyPr/>
                    <a:lstStyle/>
                    <a:p>
                      <a:r>
                        <a:rPr lang="en-US">
                          <a:solidFill>
                            <a:schemeClr val="tx1"/>
                          </a:solidFill>
                        </a:rPr>
                        <a:t>Protected Areas</a:t>
                      </a:r>
                    </a:p>
                    <a:p>
                      <a:r>
                        <a:rPr lang="en-US">
                          <a:solidFill>
                            <a:schemeClr val="tx1"/>
                          </a:solidFill>
                        </a:rPr>
                        <a:t>Croplands</a:t>
                      </a:r>
                    </a:p>
                    <a:p>
                      <a:r>
                        <a:rPr lang="en-US">
                          <a:solidFill>
                            <a:schemeClr val="tx1"/>
                          </a:solidFill>
                        </a:rPr>
                        <a:t>Slope</a:t>
                      </a:r>
                      <a:r>
                        <a:rPr lang="en-US" baseline="0">
                          <a:solidFill>
                            <a:schemeClr val="tx1"/>
                          </a:solidFill>
                        </a:rPr>
                        <a:t> &gt; 5%</a:t>
                      </a:r>
                    </a:p>
                    <a:p>
                      <a:r>
                        <a:rPr lang="en-US" baseline="0">
                          <a:solidFill>
                            <a:schemeClr val="tx1"/>
                          </a:solidFill>
                        </a:rPr>
                        <a:t>Distance to Road &gt; 5km</a:t>
                      </a:r>
                      <a:endParaRPr lang="en-US" dirty="0">
                        <a:solidFill>
                          <a:schemeClr val="tx1"/>
                        </a:solidFill>
                      </a:endParaRPr>
                    </a:p>
                  </a:txBody>
                  <a:tcPr/>
                </a:tc>
                <a:extLst>
                  <a:ext uri="{0D108BD9-81ED-4DB2-BD59-A6C34878D82A}">
                    <a16:rowId xmlns:a16="http://schemas.microsoft.com/office/drawing/2014/main" val="10002"/>
                  </a:ext>
                </a:extLst>
              </a:tr>
              <a:tr h="643292">
                <a:tc>
                  <a:txBody>
                    <a:bodyPr/>
                    <a:lstStyle/>
                    <a:p>
                      <a:r>
                        <a:rPr lang="en-US">
                          <a:solidFill>
                            <a:schemeClr val="tx1"/>
                          </a:solidFill>
                        </a:rPr>
                        <a:t>Nameplate Capacity (MW)</a:t>
                      </a:r>
                      <a:endParaRPr lang="en-US" dirty="0">
                        <a:solidFill>
                          <a:schemeClr val="tx1"/>
                        </a:solidFill>
                      </a:endParaRPr>
                    </a:p>
                  </a:txBody>
                  <a:tcPr anchor="ctr"/>
                </a:tc>
                <a:tc>
                  <a:txBody>
                    <a:bodyPr/>
                    <a:lstStyle/>
                    <a:p>
                      <a:pPr algn="ctr"/>
                      <a:r>
                        <a:rPr lang="en-US">
                          <a:solidFill>
                            <a:schemeClr val="tx1"/>
                          </a:solidFill>
                        </a:rPr>
                        <a:t>762,872</a:t>
                      </a:r>
                      <a:endParaRPr lang="en-US" dirty="0">
                        <a:solidFill>
                          <a:schemeClr val="tx1"/>
                        </a:solidFill>
                      </a:endParaRPr>
                    </a:p>
                  </a:txBody>
                  <a:tcPr anchor="ctr"/>
                </a:tc>
                <a:tc>
                  <a:txBody>
                    <a:bodyPr/>
                    <a:lstStyle/>
                    <a:p>
                      <a:pPr algn="ctr"/>
                      <a:r>
                        <a:rPr lang="en-US" dirty="0">
                          <a:solidFill>
                            <a:schemeClr val="tx1"/>
                          </a:solidFill>
                        </a:rPr>
                        <a:t>503,754</a:t>
                      </a:r>
                    </a:p>
                  </a:txBody>
                  <a:tcPr anchor="ctr"/>
                </a:tc>
                <a:extLst>
                  <a:ext uri="{0D108BD9-81ED-4DB2-BD59-A6C34878D82A}">
                    <a16:rowId xmlns:a16="http://schemas.microsoft.com/office/drawing/2014/main" val="10003"/>
                  </a:ext>
                </a:extLst>
              </a:tr>
              <a:tr h="643292">
                <a:tc>
                  <a:txBody>
                    <a:bodyPr/>
                    <a:lstStyle/>
                    <a:p>
                      <a:r>
                        <a:rPr lang="en-US">
                          <a:solidFill>
                            <a:schemeClr val="tx1"/>
                          </a:solidFill>
                        </a:rPr>
                        <a:t>Total Land Area (sq.km.)</a:t>
                      </a:r>
                      <a:endParaRPr lang="en-US"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solidFill>
                            <a:schemeClr val="tx1"/>
                          </a:solidFill>
                        </a:rPr>
                        <a:t>15,893</a:t>
                      </a:r>
                      <a:endParaRPr lang="en-US" dirty="0">
                        <a:solidFill>
                          <a:schemeClr val="tx1"/>
                        </a:solidFill>
                      </a:endParaRPr>
                    </a:p>
                  </a:txBody>
                  <a:tcPr anchor="ctr"/>
                </a:tc>
                <a:tc>
                  <a:txBody>
                    <a:bodyPr/>
                    <a:lstStyle/>
                    <a:p>
                      <a:pPr algn="ctr"/>
                      <a:r>
                        <a:rPr lang="en-US" dirty="0">
                          <a:solidFill>
                            <a:schemeClr val="tx1"/>
                          </a:solidFill>
                        </a:rPr>
                        <a:t>10,494</a:t>
                      </a:r>
                    </a:p>
                  </a:txBody>
                  <a:tcPr anchor="ctr"/>
                </a:tc>
                <a:extLst>
                  <a:ext uri="{0D108BD9-81ED-4DB2-BD59-A6C34878D82A}">
                    <a16:rowId xmlns:a16="http://schemas.microsoft.com/office/drawing/2014/main" val="10004"/>
                  </a:ext>
                </a:extLst>
              </a:tr>
              <a:tr h="643292">
                <a:tc>
                  <a:txBody>
                    <a:bodyPr/>
                    <a:lstStyle/>
                    <a:p>
                      <a:r>
                        <a:rPr lang="en-US">
                          <a:solidFill>
                            <a:schemeClr val="tx1"/>
                          </a:solidFill>
                        </a:rPr>
                        <a:t>DC Generation (MWh/Yr)</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solidFill>
                            <a:schemeClr val="tx1"/>
                          </a:solidFill>
                        </a:rPr>
                        <a:t>1,105,799,235</a:t>
                      </a:r>
                      <a:endParaRPr lang="en-US" dirty="0">
                        <a:solidFill>
                          <a:schemeClr val="tx1"/>
                        </a:solidFill>
                      </a:endParaRPr>
                    </a:p>
                  </a:txBody>
                  <a:tcPr anchor="ctr"/>
                </a:tc>
                <a:tc>
                  <a:txBody>
                    <a:bodyPr/>
                    <a:lstStyle/>
                    <a:p>
                      <a:pPr algn="ctr"/>
                      <a:r>
                        <a:rPr lang="en-US" dirty="0">
                          <a:solidFill>
                            <a:schemeClr val="tx1"/>
                          </a:solidFill>
                        </a:rPr>
                        <a:t>717,350,757</a:t>
                      </a:r>
                    </a:p>
                  </a:txBody>
                  <a:tcPr anchor="ctr"/>
                </a:tc>
                <a:extLst>
                  <a:ext uri="{0D108BD9-81ED-4DB2-BD59-A6C34878D82A}">
                    <a16:rowId xmlns:a16="http://schemas.microsoft.com/office/drawing/2014/main" val="10005"/>
                  </a:ext>
                </a:extLst>
              </a:tr>
            </a:tbl>
          </a:graphicData>
        </a:graphic>
      </p:graphicFrame>
      <p:pic>
        <p:nvPicPr>
          <p:cNvPr id="1024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53880" y="1187944"/>
            <a:ext cx="2242381" cy="22234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4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98501" y="1204780"/>
            <a:ext cx="2215985" cy="21897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272073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606845758"/>
              </p:ext>
            </p:extLst>
          </p:nvPr>
        </p:nvGraphicFramePr>
        <p:xfrm>
          <a:off x="102634" y="118871"/>
          <a:ext cx="6596746" cy="6492118"/>
        </p:xfrm>
        <a:graphic>
          <a:graphicData uri="http://schemas.openxmlformats.org/drawingml/2006/table">
            <a:tbl>
              <a:tblPr firstRow="1" bandRow="1">
                <a:tableStyleId>{93296810-A885-4BE3-A3E7-6D5BEEA58F35}</a:tableStyleId>
              </a:tblPr>
              <a:tblGrid>
                <a:gridCol w="1810142">
                  <a:extLst>
                    <a:ext uri="{9D8B030D-6E8A-4147-A177-3AD203B41FA5}">
                      <a16:colId xmlns:a16="http://schemas.microsoft.com/office/drawing/2014/main" val="20000"/>
                    </a:ext>
                  </a:extLst>
                </a:gridCol>
                <a:gridCol w="2323322">
                  <a:extLst>
                    <a:ext uri="{9D8B030D-6E8A-4147-A177-3AD203B41FA5}">
                      <a16:colId xmlns:a16="http://schemas.microsoft.com/office/drawing/2014/main" val="20001"/>
                    </a:ext>
                  </a:extLst>
                </a:gridCol>
                <a:gridCol w="2463282">
                  <a:extLst>
                    <a:ext uri="{9D8B030D-6E8A-4147-A177-3AD203B41FA5}">
                      <a16:colId xmlns:a16="http://schemas.microsoft.com/office/drawing/2014/main" val="20002"/>
                    </a:ext>
                  </a:extLst>
                </a:gridCol>
              </a:tblGrid>
              <a:tr h="1049867">
                <a:tc>
                  <a:txBody>
                    <a:bodyPr/>
                    <a:lstStyle/>
                    <a:p>
                      <a:pPr algn="ctr"/>
                      <a:endParaRPr lang="en-US" dirty="0">
                        <a:solidFill>
                          <a:schemeClr val="accent6">
                            <a:lumMod val="50000"/>
                          </a:schemeClr>
                        </a:solidFill>
                      </a:endParaRPr>
                    </a:p>
                  </a:txBody>
                  <a:tcPr/>
                </a:tc>
                <a:tc>
                  <a:txBody>
                    <a:bodyPr/>
                    <a:lstStyle/>
                    <a:p>
                      <a:pPr algn="ctr"/>
                      <a:r>
                        <a:rPr lang="en-US" dirty="0">
                          <a:solidFill>
                            <a:schemeClr val="accent6">
                              <a:lumMod val="50000"/>
                            </a:schemeClr>
                          </a:solidFill>
                        </a:rPr>
                        <a:t>Baseline</a:t>
                      </a:r>
                    </a:p>
                  </a:txBody>
                  <a:tcPr anchor="ctr"/>
                </a:tc>
                <a:tc>
                  <a:txBody>
                    <a:bodyPr/>
                    <a:lstStyle/>
                    <a:p>
                      <a:pPr algn="ctr"/>
                      <a:r>
                        <a:rPr lang="en-US" dirty="0">
                          <a:solidFill>
                            <a:schemeClr val="accent6">
                              <a:lumMod val="50000"/>
                            </a:schemeClr>
                          </a:solidFill>
                        </a:rPr>
                        <a:t>Strict Exclusions</a:t>
                      </a:r>
                    </a:p>
                  </a:txBody>
                  <a:tcPr anchor="ctr"/>
                </a:tc>
                <a:extLst>
                  <a:ext uri="{0D108BD9-81ED-4DB2-BD59-A6C34878D82A}">
                    <a16:rowId xmlns:a16="http://schemas.microsoft.com/office/drawing/2014/main" val="10000"/>
                  </a:ext>
                </a:extLst>
              </a:tr>
              <a:tr h="2333291">
                <a:tc>
                  <a:txBody>
                    <a:bodyPr/>
                    <a:lstStyle/>
                    <a:p>
                      <a:r>
                        <a:rPr lang="en-US" dirty="0">
                          <a:solidFill>
                            <a:schemeClr val="accent6">
                              <a:lumMod val="50000"/>
                            </a:schemeClr>
                          </a:solidFill>
                        </a:rPr>
                        <a:t>Visualization</a:t>
                      </a:r>
                    </a:p>
                  </a:txBody>
                  <a:tcPr anchor="ctr"/>
                </a:tc>
                <a:tc>
                  <a:txBody>
                    <a:bodyPr/>
                    <a:lstStyle/>
                    <a:p>
                      <a:endParaRPr lang="en-US" dirty="0">
                        <a:solidFill>
                          <a:schemeClr val="accent6">
                            <a:lumMod val="50000"/>
                          </a:schemeClr>
                        </a:solidFill>
                      </a:endParaRPr>
                    </a:p>
                  </a:txBody>
                  <a:tcPr/>
                </a:tc>
                <a:tc>
                  <a:txBody>
                    <a:bodyPr/>
                    <a:lstStyle/>
                    <a:p>
                      <a:endParaRPr lang="en-US" dirty="0">
                        <a:solidFill>
                          <a:schemeClr val="accent6">
                            <a:lumMod val="50000"/>
                          </a:schemeClr>
                        </a:solidFill>
                      </a:endParaRPr>
                    </a:p>
                  </a:txBody>
                  <a:tcPr/>
                </a:tc>
                <a:extLst>
                  <a:ext uri="{0D108BD9-81ED-4DB2-BD59-A6C34878D82A}">
                    <a16:rowId xmlns:a16="http://schemas.microsoft.com/office/drawing/2014/main" val="10001"/>
                  </a:ext>
                </a:extLst>
              </a:tr>
              <a:tr h="1179705">
                <a:tc>
                  <a:txBody>
                    <a:bodyPr/>
                    <a:lstStyle/>
                    <a:p>
                      <a:r>
                        <a:rPr lang="en-US" dirty="0">
                          <a:solidFill>
                            <a:schemeClr val="accent6">
                              <a:lumMod val="50000"/>
                            </a:schemeClr>
                          </a:solidFill>
                        </a:rPr>
                        <a:t>Exclusions</a:t>
                      </a:r>
                    </a:p>
                  </a:txBody>
                  <a:tcPr anchor="ctr"/>
                </a:tc>
                <a:tc>
                  <a:txBody>
                    <a:bodyPr/>
                    <a:lstStyle/>
                    <a:p>
                      <a:r>
                        <a:rPr lang="en-US" dirty="0">
                          <a:solidFill>
                            <a:schemeClr val="accent6">
                              <a:lumMod val="50000"/>
                            </a:schemeClr>
                          </a:solidFill>
                        </a:rPr>
                        <a:t>None</a:t>
                      </a:r>
                    </a:p>
                  </a:txBody>
                  <a:tcPr/>
                </a:tc>
                <a:tc>
                  <a:txBody>
                    <a:bodyPr/>
                    <a:lstStyle/>
                    <a:p>
                      <a:r>
                        <a:rPr lang="en-US" dirty="0">
                          <a:solidFill>
                            <a:schemeClr val="accent6">
                              <a:lumMod val="50000"/>
                            </a:schemeClr>
                          </a:solidFill>
                        </a:rPr>
                        <a:t>Protected Areas</a:t>
                      </a:r>
                    </a:p>
                    <a:p>
                      <a:r>
                        <a:rPr lang="en-US" dirty="0">
                          <a:solidFill>
                            <a:schemeClr val="accent6">
                              <a:lumMod val="50000"/>
                            </a:schemeClr>
                          </a:solidFill>
                        </a:rPr>
                        <a:t>Croplands</a:t>
                      </a:r>
                    </a:p>
                    <a:p>
                      <a:r>
                        <a:rPr lang="en-US" dirty="0">
                          <a:solidFill>
                            <a:schemeClr val="accent6">
                              <a:lumMod val="50000"/>
                            </a:schemeClr>
                          </a:solidFill>
                        </a:rPr>
                        <a:t>Slope</a:t>
                      </a:r>
                      <a:r>
                        <a:rPr lang="en-US" baseline="0" dirty="0">
                          <a:solidFill>
                            <a:schemeClr val="accent6">
                              <a:lumMod val="50000"/>
                            </a:schemeClr>
                          </a:solidFill>
                        </a:rPr>
                        <a:t> &gt; 5%</a:t>
                      </a:r>
                    </a:p>
                    <a:p>
                      <a:r>
                        <a:rPr lang="en-US" baseline="0" dirty="0">
                          <a:solidFill>
                            <a:schemeClr val="accent6">
                              <a:lumMod val="50000"/>
                            </a:schemeClr>
                          </a:solidFill>
                        </a:rPr>
                        <a:t>Distance to Road &gt; 5km</a:t>
                      </a:r>
                      <a:endParaRPr lang="en-US" dirty="0">
                        <a:solidFill>
                          <a:schemeClr val="accent6">
                            <a:lumMod val="50000"/>
                          </a:schemeClr>
                        </a:solidFill>
                      </a:endParaRPr>
                    </a:p>
                  </a:txBody>
                  <a:tcPr/>
                </a:tc>
                <a:extLst>
                  <a:ext uri="{0D108BD9-81ED-4DB2-BD59-A6C34878D82A}">
                    <a16:rowId xmlns:a16="http://schemas.microsoft.com/office/drawing/2014/main" val="10002"/>
                  </a:ext>
                </a:extLst>
              </a:tr>
              <a:tr h="635226">
                <a:tc>
                  <a:txBody>
                    <a:bodyPr/>
                    <a:lstStyle/>
                    <a:p>
                      <a:r>
                        <a:rPr lang="en-US" dirty="0">
                          <a:solidFill>
                            <a:schemeClr val="accent6">
                              <a:lumMod val="50000"/>
                            </a:schemeClr>
                          </a:solidFill>
                        </a:rPr>
                        <a:t>Nameplate Capacity (MW)</a:t>
                      </a:r>
                    </a:p>
                  </a:txBody>
                  <a:tcPr anchor="ctr"/>
                </a:tc>
                <a:tc>
                  <a:txBody>
                    <a:bodyPr/>
                    <a:lstStyle/>
                    <a:p>
                      <a:pPr algn="ctr"/>
                      <a:r>
                        <a:rPr lang="en-US" dirty="0">
                          <a:solidFill>
                            <a:schemeClr val="accent6">
                              <a:lumMod val="50000"/>
                            </a:schemeClr>
                          </a:solidFill>
                        </a:rPr>
                        <a:t>1,044,606</a:t>
                      </a:r>
                    </a:p>
                  </a:txBody>
                  <a:tcPr anchor="ctr"/>
                </a:tc>
                <a:tc>
                  <a:txBody>
                    <a:bodyPr/>
                    <a:lstStyle/>
                    <a:p>
                      <a:pPr algn="ctr"/>
                      <a:r>
                        <a:rPr lang="en-US" dirty="0">
                          <a:solidFill>
                            <a:schemeClr val="accent6">
                              <a:lumMod val="50000"/>
                            </a:schemeClr>
                          </a:solidFill>
                        </a:rPr>
                        <a:t>503,754</a:t>
                      </a:r>
                    </a:p>
                  </a:txBody>
                  <a:tcPr anchor="ctr"/>
                </a:tc>
                <a:extLst>
                  <a:ext uri="{0D108BD9-81ED-4DB2-BD59-A6C34878D82A}">
                    <a16:rowId xmlns:a16="http://schemas.microsoft.com/office/drawing/2014/main" val="10003"/>
                  </a:ext>
                </a:extLst>
              </a:tr>
              <a:tr h="635226">
                <a:tc>
                  <a:txBody>
                    <a:bodyPr/>
                    <a:lstStyle/>
                    <a:p>
                      <a:r>
                        <a:rPr lang="en-US">
                          <a:solidFill>
                            <a:schemeClr val="accent6">
                              <a:lumMod val="50000"/>
                            </a:schemeClr>
                          </a:solidFill>
                        </a:rPr>
                        <a:t>Total Land Area (sq.km.)</a:t>
                      </a:r>
                      <a:endParaRPr lang="en-US" dirty="0">
                        <a:solidFill>
                          <a:schemeClr val="accent6">
                            <a:lumMod val="50000"/>
                          </a:schemeClr>
                        </a:solidFill>
                      </a:endParaRPr>
                    </a:p>
                  </a:txBody>
                  <a:tcPr anchor="ctr"/>
                </a:tc>
                <a:tc>
                  <a:txBody>
                    <a:bodyPr/>
                    <a:lstStyle/>
                    <a:p>
                      <a:pPr algn="ctr"/>
                      <a:r>
                        <a:rPr lang="en-US" dirty="0">
                          <a:solidFill>
                            <a:schemeClr val="accent6">
                              <a:lumMod val="50000"/>
                            </a:schemeClr>
                          </a:solidFill>
                        </a:rPr>
                        <a:t>21,762</a:t>
                      </a:r>
                    </a:p>
                  </a:txBody>
                  <a:tcPr anchor="ctr"/>
                </a:tc>
                <a:tc>
                  <a:txBody>
                    <a:bodyPr/>
                    <a:lstStyle/>
                    <a:p>
                      <a:pPr algn="ctr"/>
                      <a:r>
                        <a:rPr lang="en-US" dirty="0">
                          <a:solidFill>
                            <a:schemeClr val="accent6">
                              <a:lumMod val="50000"/>
                            </a:schemeClr>
                          </a:solidFill>
                        </a:rPr>
                        <a:t>10,494</a:t>
                      </a:r>
                    </a:p>
                  </a:txBody>
                  <a:tcPr anchor="ctr"/>
                </a:tc>
                <a:extLst>
                  <a:ext uri="{0D108BD9-81ED-4DB2-BD59-A6C34878D82A}">
                    <a16:rowId xmlns:a16="http://schemas.microsoft.com/office/drawing/2014/main" val="10004"/>
                  </a:ext>
                </a:extLst>
              </a:tr>
              <a:tr h="635226">
                <a:tc>
                  <a:txBody>
                    <a:bodyPr/>
                    <a:lstStyle/>
                    <a:p>
                      <a:r>
                        <a:rPr lang="en-US">
                          <a:solidFill>
                            <a:schemeClr val="accent6">
                              <a:lumMod val="50000"/>
                            </a:schemeClr>
                          </a:solidFill>
                        </a:rPr>
                        <a:t>DC Generation (MWh/Yr)</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6">
                              <a:lumMod val="50000"/>
                            </a:schemeClr>
                          </a:solidFill>
                        </a:rPr>
                        <a:t>1,504,328,768</a:t>
                      </a:r>
                    </a:p>
                  </a:txBody>
                  <a:tcPr anchor="ctr"/>
                </a:tc>
                <a:tc>
                  <a:txBody>
                    <a:bodyPr/>
                    <a:lstStyle/>
                    <a:p>
                      <a:pPr algn="ctr"/>
                      <a:r>
                        <a:rPr lang="en-US" dirty="0">
                          <a:solidFill>
                            <a:schemeClr val="accent6">
                              <a:lumMod val="50000"/>
                            </a:schemeClr>
                          </a:solidFill>
                        </a:rPr>
                        <a:t>717,350,757</a:t>
                      </a:r>
                    </a:p>
                  </a:txBody>
                  <a:tcPr anchor="ctr"/>
                </a:tc>
                <a:extLst>
                  <a:ext uri="{0D108BD9-81ED-4DB2-BD59-A6C34878D82A}">
                    <a16:rowId xmlns:a16="http://schemas.microsoft.com/office/drawing/2014/main" val="10005"/>
                  </a:ext>
                </a:extLst>
              </a:tr>
            </a:tbl>
          </a:graphicData>
        </a:graphic>
      </p:graphicFrame>
      <p:pic>
        <p:nvPicPr>
          <p:cNvPr id="1024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98501" y="1204780"/>
            <a:ext cx="2215985" cy="21897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86252" y="1202770"/>
            <a:ext cx="2214196" cy="22028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16151888"/>
              </p:ext>
            </p:extLst>
          </p:nvPr>
        </p:nvGraphicFramePr>
        <p:xfrm>
          <a:off x="7033725" y="4700037"/>
          <a:ext cx="1849018" cy="1812729"/>
        </p:xfrm>
        <a:graphic>
          <a:graphicData uri="http://schemas.openxmlformats.org/drawingml/2006/table">
            <a:tbl>
              <a:tblPr firstRow="1" bandRow="1">
                <a:tableStyleId>{16D9F66E-5EB9-4882-86FB-DCBF35E3C3E4}</a:tableStyleId>
              </a:tblPr>
              <a:tblGrid>
                <a:gridCol w="1849018">
                  <a:extLst>
                    <a:ext uri="{9D8B030D-6E8A-4147-A177-3AD203B41FA5}">
                      <a16:colId xmlns:a16="http://schemas.microsoft.com/office/drawing/2014/main" val="20000"/>
                    </a:ext>
                  </a:extLst>
                </a:gridCol>
              </a:tblGrid>
              <a:tr h="604243">
                <a:tc>
                  <a:txBody>
                    <a:bodyPr/>
                    <a:lstStyle/>
                    <a:p>
                      <a:pPr algn="ctr" fontAlgn="b"/>
                      <a:r>
                        <a:rPr lang="en-US" sz="2000" b="0" u="none" strike="noStrike" baseline="0" dirty="0">
                          <a:solidFill>
                            <a:schemeClr val="accent6">
                              <a:lumMod val="50000"/>
                            </a:schemeClr>
                          </a:solidFill>
                          <a:effectLst/>
                        </a:rPr>
                        <a:t>-540,852</a:t>
                      </a:r>
                      <a:endParaRPr lang="en-US" sz="2000" b="0" i="0" u="none" strike="noStrike" baseline="0" dirty="0">
                        <a:solidFill>
                          <a:schemeClr val="accent6">
                            <a:lumMod val="50000"/>
                          </a:schemeClr>
                        </a:solidFill>
                        <a:effectLst/>
                        <a:latin typeface="Calibri"/>
                      </a:endParaRPr>
                    </a:p>
                  </a:txBody>
                  <a:tcPr marL="7620" marR="7620" marT="7620" marB="0" anchor="ctr"/>
                </a:tc>
                <a:extLst>
                  <a:ext uri="{0D108BD9-81ED-4DB2-BD59-A6C34878D82A}">
                    <a16:rowId xmlns:a16="http://schemas.microsoft.com/office/drawing/2014/main" val="10000"/>
                  </a:ext>
                </a:extLst>
              </a:tr>
              <a:tr h="604243">
                <a:tc>
                  <a:txBody>
                    <a:bodyPr/>
                    <a:lstStyle/>
                    <a:p>
                      <a:pPr algn="ctr" fontAlgn="b"/>
                      <a:r>
                        <a:rPr lang="en-US" sz="2000" b="0" u="none" strike="noStrike" baseline="0" dirty="0">
                          <a:solidFill>
                            <a:schemeClr val="accent6">
                              <a:lumMod val="50000"/>
                            </a:schemeClr>
                          </a:solidFill>
                          <a:effectLst/>
                        </a:rPr>
                        <a:t>-11,268</a:t>
                      </a:r>
                      <a:endParaRPr lang="en-US" sz="2000" b="0" i="0" u="none" strike="noStrike" baseline="0" dirty="0">
                        <a:solidFill>
                          <a:schemeClr val="accent6">
                            <a:lumMod val="50000"/>
                          </a:schemeClr>
                        </a:solidFill>
                        <a:effectLst/>
                        <a:latin typeface="Calibri"/>
                      </a:endParaRPr>
                    </a:p>
                  </a:txBody>
                  <a:tcPr marL="7620" marR="7620" marT="7620" marB="0" anchor="ctr"/>
                </a:tc>
                <a:extLst>
                  <a:ext uri="{0D108BD9-81ED-4DB2-BD59-A6C34878D82A}">
                    <a16:rowId xmlns:a16="http://schemas.microsoft.com/office/drawing/2014/main" val="10001"/>
                  </a:ext>
                </a:extLst>
              </a:tr>
              <a:tr h="604243">
                <a:tc>
                  <a:txBody>
                    <a:bodyPr/>
                    <a:lstStyle/>
                    <a:p>
                      <a:pPr algn="ctr" fontAlgn="b"/>
                      <a:r>
                        <a:rPr lang="en-US" sz="2000" b="0" u="none" strike="noStrike" baseline="0" dirty="0">
                          <a:solidFill>
                            <a:schemeClr val="accent6">
                              <a:lumMod val="50000"/>
                            </a:schemeClr>
                          </a:solidFill>
                          <a:effectLst/>
                        </a:rPr>
                        <a:t>-786,978,011</a:t>
                      </a:r>
                      <a:endParaRPr lang="en-US" sz="2000" b="0" i="0" u="none" strike="noStrike" baseline="0" dirty="0">
                        <a:solidFill>
                          <a:schemeClr val="accent6">
                            <a:lumMod val="50000"/>
                          </a:schemeClr>
                        </a:solidFill>
                        <a:effectLst/>
                        <a:latin typeface="Calibri"/>
                      </a:endParaRPr>
                    </a:p>
                  </a:txBody>
                  <a:tcPr marL="7620" marR="7620" marT="7620" marB="0" anchor="ctr"/>
                </a:tc>
                <a:extLst>
                  <a:ext uri="{0D108BD9-81ED-4DB2-BD59-A6C34878D82A}">
                    <a16:rowId xmlns:a16="http://schemas.microsoft.com/office/drawing/2014/main" val="10002"/>
                  </a:ext>
                </a:extLst>
              </a:tr>
            </a:tbl>
          </a:graphicData>
        </a:graphic>
      </p:graphicFrame>
      <p:sp>
        <p:nvSpPr>
          <p:cNvPr id="7" name="TextBox 6"/>
          <p:cNvSpPr txBox="1"/>
          <p:nvPr/>
        </p:nvSpPr>
        <p:spPr>
          <a:xfrm>
            <a:off x="7254240" y="4208106"/>
            <a:ext cx="1381553" cy="400110"/>
          </a:xfrm>
          <a:prstGeom prst="rect">
            <a:avLst/>
          </a:prstGeom>
          <a:noFill/>
        </p:spPr>
        <p:txBody>
          <a:bodyPr wrap="square" rtlCol="0">
            <a:spAutoFit/>
          </a:bodyPr>
          <a:lstStyle/>
          <a:p>
            <a:r>
              <a:rPr lang="en-US" sz="2000" b="1" dirty="0">
                <a:solidFill>
                  <a:schemeClr val="accent6">
                    <a:lumMod val="50000"/>
                  </a:schemeClr>
                </a:solidFill>
              </a:rPr>
              <a:t>Difference</a:t>
            </a:r>
          </a:p>
        </p:txBody>
      </p:sp>
    </p:spTree>
    <p:extLst>
      <p:ext uri="{BB962C8B-B14F-4D97-AF65-F5344CB8AC3E}">
        <p14:creationId xmlns:p14="http://schemas.microsoft.com/office/powerpoint/2010/main" val="2783468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4367" y="854903"/>
            <a:ext cx="8628887" cy="1382251"/>
          </a:xfrm>
        </p:spPr>
        <p:txBody>
          <a:bodyPr>
            <a:normAutofit/>
          </a:bodyPr>
          <a:lstStyle/>
          <a:p>
            <a:pPr marL="0" indent="0">
              <a:buNone/>
            </a:pPr>
            <a:r>
              <a:rPr lang="en-US" sz="2400" dirty="0"/>
              <a:t>The supply curve models the transmission cost, energy cost and regional competition to estimate supply and cost</a:t>
            </a:r>
          </a:p>
        </p:txBody>
      </p:sp>
      <p:sp>
        <p:nvSpPr>
          <p:cNvPr id="3" name="Title 2"/>
          <p:cNvSpPr>
            <a:spLocks noGrp="1"/>
          </p:cNvSpPr>
          <p:nvPr>
            <p:ph type="title"/>
          </p:nvPr>
        </p:nvSpPr>
        <p:spPr/>
        <p:txBody>
          <a:bodyPr/>
          <a:lstStyle/>
          <a:p>
            <a:r>
              <a:rPr lang="en-US" dirty="0"/>
              <a:t>Principal modules of </a:t>
            </a:r>
            <a:r>
              <a:rPr lang="en-US" dirty="0" err="1"/>
              <a:t>reV</a:t>
            </a:r>
            <a:r>
              <a:rPr lang="en-US" dirty="0"/>
              <a:t>: Supply Curve Model</a:t>
            </a:r>
          </a:p>
        </p:txBody>
      </p:sp>
      <p:pic>
        <p:nvPicPr>
          <p:cNvPr id="1026" name="Picture 2" descr="C:\Users\sgossett\Pictures\3997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6352" y="-36415657"/>
            <a:ext cx="3657600" cy="548044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rep_profiles.jpg"/>
          <p:cNvPicPr>
            <a:picLocks noChangeAspect="1"/>
          </p:cNvPicPr>
          <p:nvPr/>
        </p:nvPicPr>
        <p:blipFill rotWithShape="1">
          <a:blip r:embed="rId4" cstate="print">
            <a:extLst>
              <a:ext uri="{28A0092B-C50C-407E-A947-70E740481C1C}">
                <a14:useLocalDpi xmlns:a14="http://schemas.microsoft.com/office/drawing/2010/main" val="0"/>
              </a:ext>
            </a:extLst>
          </a:blip>
          <a:srcRect t="42461" r="75503" b="15524"/>
          <a:stretch/>
        </p:blipFill>
        <p:spPr>
          <a:xfrm>
            <a:off x="334367" y="1747117"/>
            <a:ext cx="2240061" cy="2010147"/>
          </a:xfrm>
          <a:prstGeom prst="rect">
            <a:avLst/>
          </a:prstGeom>
        </p:spPr>
      </p:pic>
      <p:pic>
        <p:nvPicPr>
          <p:cNvPr id="8" name="Picture 7"/>
          <p:cNvPicPr>
            <a:picLocks noChangeAspect="1"/>
          </p:cNvPicPr>
          <p:nvPr/>
        </p:nvPicPr>
        <p:blipFill>
          <a:blip r:embed="rId5"/>
          <a:stretch>
            <a:fillRect/>
          </a:stretch>
        </p:blipFill>
        <p:spPr>
          <a:xfrm>
            <a:off x="2090060" y="3333710"/>
            <a:ext cx="6963940" cy="3258987"/>
          </a:xfrm>
          <a:prstGeom prst="rect">
            <a:avLst/>
          </a:prstGeom>
        </p:spPr>
      </p:pic>
    </p:spTree>
    <p:extLst>
      <p:ext uri="{BB962C8B-B14F-4D97-AF65-F5344CB8AC3E}">
        <p14:creationId xmlns:p14="http://schemas.microsoft.com/office/powerpoint/2010/main" val="18542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4692" y="1112548"/>
            <a:ext cx="4797682" cy="5518146"/>
          </a:xfrm>
        </p:spPr>
        <p:txBody>
          <a:bodyPr>
            <a:normAutofit/>
          </a:bodyPr>
          <a:lstStyle/>
          <a:p>
            <a:pPr marL="0" indent="0">
              <a:buNone/>
            </a:pPr>
            <a:r>
              <a:rPr lang="en-US" dirty="0"/>
              <a:t>The </a:t>
            </a:r>
            <a:r>
              <a:rPr lang="en-US" dirty="0" err="1"/>
              <a:t>reV</a:t>
            </a:r>
            <a:r>
              <a:rPr lang="en-US" dirty="0"/>
              <a:t> model is a platform for assessing renewable energy potential and its geospatial intersection with grid infrastructure and land use characteristics. </a:t>
            </a:r>
          </a:p>
        </p:txBody>
      </p:sp>
      <p:sp>
        <p:nvSpPr>
          <p:cNvPr id="3" name="Title 2"/>
          <p:cNvSpPr>
            <a:spLocks noGrp="1"/>
          </p:cNvSpPr>
          <p:nvPr>
            <p:ph type="title"/>
          </p:nvPr>
        </p:nvSpPr>
        <p:spPr/>
        <p:txBody>
          <a:bodyPr/>
          <a:lstStyle/>
          <a:p>
            <a:r>
              <a:rPr lang="en-US" dirty="0"/>
              <a:t>Harnessing Geospatial Data to Solve Energy Challenges</a:t>
            </a:r>
          </a:p>
        </p:txBody>
      </p:sp>
      <p:pic>
        <p:nvPicPr>
          <p:cNvPr id="1026" name="Picture 2" descr="C:\Users\sgossett\Pictures\3997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6352" y="-36415657"/>
            <a:ext cx="3657600" cy="548044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sgossett\Pictures\39971.jp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b="1630"/>
          <a:stretch/>
        </p:blipFill>
        <p:spPr bwMode="auto">
          <a:xfrm>
            <a:off x="5145206" y="736657"/>
            <a:ext cx="3998794" cy="58940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88924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V Supply Curve Basic 01-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2147439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02-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74486"/>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64963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03-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2758408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03a-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995415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03b-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4098170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04-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3735071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05-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3095652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09-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3439190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10-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257319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11-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411919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0597" y="1009935"/>
            <a:ext cx="5111087" cy="5426268"/>
          </a:xfrm>
        </p:spPr>
        <p:txBody>
          <a:bodyPr>
            <a:normAutofit fontScale="92500" lnSpcReduction="10000"/>
          </a:bodyPr>
          <a:lstStyle/>
          <a:p>
            <a:pPr marL="284163" indent="-284163"/>
            <a:r>
              <a:rPr lang="en-US" dirty="0"/>
              <a:t>What are the land-use requirements and impacts of increasing penetrations of renewable energy?</a:t>
            </a:r>
          </a:p>
          <a:p>
            <a:pPr marL="284163" indent="-284163"/>
            <a:r>
              <a:rPr lang="en-US" dirty="0"/>
              <a:t>What are the transmission and integration costs of renewable energy deployment?</a:t>
            </a:r>
          </a:p>
          <a:p>
            <a:pPr marL="284163" indent="-284163"/>
            <a:r>
              <a:rPr lang="en-US" dirty="0"/>
              <a:t>How are wind and solar generation likely to perform at specific sites? </a:t>
            </a:r>
          </a:p>
          <a:p>
            <a:pPr marL="284163" indent="-284163"/>
            <a:r>
              <a:rPr lang="en-US" dirty="0"/>
              <a:t>What are optimal designs for wind and solar generation at specific sites?</a:t>
            </a:r>
          </a:p>
          <a:p>
            <a:endParaRPr lang="en-US" dirty="0"/>
          </a:p>
        </p:txBody>
      </p:sp>
      <p:sp>
        <p:nvSpPr>
          <p:cNvPr id="3" name="Title 2"/>
          <p:cNvSpPr>
            <a:spLocks noGrp="1"/>
          </p:cNvSpPr>
          <p:nvPr>
            <p:ph type="title"/>
          </p:nvPr>
        </p:nvSpPr>
        <p:spPr/>
        <p:txBody>
          <a:bodyPr/>
          <a:lstStyle/>
          <a:p>
            <a:r>
              <a:rPr lang="en-US" dirty="0"/>
              <a:t>Answer the Big Questions of Energy Planning</a:t>
            </a:r>
          </a:p>
        </p:txBody>
      </p:sp>
      <p:pic>
        <p:nvPicPr>
          <p:cNvPr id="2050" name="Picture 2" descr="C:\Users\sgossett\Pictures\01308(1).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7934" t="5692"/>
          <a:stretch/>
        </p:blipFill>
        <p:spPr bwMode="auto">
          <a:xfrm>
            <a:off x="5281684" y="761999"/>
            <a:ext cx="3846550" cy="58762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384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12-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496202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14-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Supply Curve Model</a:t>
            </a:r>
          </a:p>
        </p:txBody>
      </p:sp>
    </p:spTree>
    <p:extLst>
      <p:ext uri="{BB962C8B-B14F-4D97-AF65-F5344CB8AC3E}">
        <p14:creationId xmlns:p14="http://schemas.microsoft.com/office/powerpoint/2010/main" val="938957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a:t>
            </a:r>
          </a:p>
        </p:txBody>
      </p:sp>
      <p:sp>
        <p:nvSpPr>
          <p:cNvPr id="3" name="Content Placeholder 2"/>
          <p:cNvSpPr>
            <a:spLocks noGrp="1"/>
          </p:cNvSpPr>
          <p:nvPr>
            <p:ph sz="half" idx="1"/>
          </p:nvPr>
        </p:nvSpPr>
        <p:spPr/>
        <p:txBody>
          <a:bodyPr>
            <a:normAutofit/>
          </a:bodyPr>
          <a:lstStyle/>
          <a:p>
            <a:r>
              <a:rPr lang="en-US" sz="2000" dirty="0">
                <a:solidFill>
                  <a:srgbClr val="000C14"/>
                </a:solidFill>
              </a:rPr>
              <a:t>Resource points find all connections to grid within a certain distance</a:t>
            </a:r>
          </a:p>
          <a:p>
            <a:r>
              <a:rPr lang="en-US" sz="2000" dirty="0">
                <a:solidFill>
                  <a:srgbClr val="000C14"/>
                </a:solidFill>
              </a:rPr>
              <a:t>Costs of connection to that grid object taken into account</a:t>
            </a:r>
          </a:p>
          <a:p>
            <a:r>
              <a:rPr lang="en-US" sz="2000" dirty="0">
                <a:solidFill>
                  <a:srgbClr val="000C14"/>
                </a:solidFill>
              </a:rPr>
              <a:t>Build list of all possible connections of resource points to grid</a:t>
            </a:r>
          </a:p>
          <a:p>
            <a:r>
              <a:rPr lang="en-US" sz="2000" dirty="0">
                <a:solidFill>
                  <a:srgbClr val="000C14"/>
                </a:solidFill>
              </a:rPr>
              <a:t>Scan through list, making cheapest connections first</a:t>
            </a:r>
          </a:p>
          <a:p>
            <a:r>
              <a:rPr lang="en-US" sz="2000" dirty="0">
                <a:solidFill>
                  <a:srgbClr val="000C14"/>
                </a:solidFill>
              </a:rPr>
              <a:t>As grid objects reach maximum capacity, resource points forced to look for next cheapest connection</a:t>
            </a:r>
          </a:p>
        </p:txBody>
      </p:sp>
      <p:sp>
        <p:nvSpPr>
          <p:cNvPr id="5" name="Content Placeholder 2"/>
          <p:cNvSpPr txBox="1">
            <a:spLocks/>
          </p:cNvSpPr>
          <p:nvPr/>
        </p:nvSpPr>
        <p:spPr>
          <a:xfrm>
            <a:off x="4572000" y="1447800"/>
            <a:ext cx="4038600" cy="472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b="1" kern="1200">
                <a:solidFill>
                  <a:schemeClr val="tx1"/>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sz="2400" kern="1200">
                <a:solidFill>
                  <a:schemeClr val="tx1"/>
                </a:solidFill>
                <a:latin typeface="+mn-lt"/>
                <a:ea typeface="+mn-ea"/>
                <a:cs typeface="+mn-cs"/>
              </a:defRPr>
            </a:lvl2pPr>
            <a:lvl3pPr marL="1258888" indent="-344488" algn="l" defTabSz="914400" rtl="0" eaLnBrk="1" latinLnBrk="0" hangingPunct="1">
              <a:spcBef>
                <a:spcPct val="20000"/>
              </a:spcBef>
              <a:buFont typeface="Calibri"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000" b="0" dirty="0">
                <a:solidFill>
                  <a:srgbClr val="000C14"/>
                </a:solidFill>
                <a:latin typeface="Calibri"/>
                <a:cs typeface="Calibri"/>
              </a:rPr>
              <a:t>If no connections possible to grid, resource point connects to nearest BA Load Center. This signifies necessity to build more infrastructure to connect that resource point</a:t>
            </a:r>
          </a:p>
          <a:p>
            <a:r>
              <a:rPr lang="en-US" sz="2000" b="0" dirty="0">
                <a:solidFill>
                  <a:srgbClr val="000C14"/>
                </a:solidFill>
                <a:latin typeface="Calibri"/>
                <a:cs typeface="Calibri"/>
              </a:rPr>
              <a:t>All resource points retained in final dataset</a:t>
            </a:r>
          </a:p>
          <a:p>
            <a:r>
              <a:rPr lang="en-US" sz="2000" b="0" dirty="0">
                <a:solidFill>
                  <a:srgbClr val="000C14"/>
                </a:solidFill>
                <a:latin typeface="Calibri"/>
                <a:cs typeface="Calibri"/>
              </a:rPr>
              <a:t>Resulting dataset provides $/MW to connect that particular resource point</a:t>
            </a:r>
          </a:p>
        </p:txBody>
      </p:sp>
    </p:spTree>
    <p:extLst>
      <p:ext uri="{BB962C8B-B14F-4D97-AF65-F5344CB8AC3E}">
        <p14:creationId xmlns:p14="http://schemas.microsoft.com/office/powerpoint/2010/main" val="2642067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a:t>
            </a:r>
          </a:p>
        </p:txBody>
      </p:sp>
      <p:pic>
        <p:nvPicPr>
          <p:cNvPr id="13" name="Picture 12" descr="lonely_poin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466245"/>
          </a:xfrm>
          <a:prstGeom prst="rect">
            <a:avLst/>
          </a:prstGeom>
        </p:spPr>
      </p:pic>
    </p:spTree>
    <p:extLst>
      <p:ext uri="{BB962C8B-B14F-4D97-AF65-F5344CB8AC3E}">
        <p14:creationId xmlns:p14="http://schemas.microsoft.com/office/powerpoint/2010/main" val="2092002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a:t>
            </a:r>
          </a:p>
        </p:txBody>
      </p:sp>
      <p:pic>
        <p:nvPicPr>
          <p:cNvPr id="3" name="Picture 2" descr="lonely_spur_lin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466245"/>
          </a:xfrm>
          <a:prstGeom prst="rect">
            <a:avLst/>
          </a:prstGeom>
        </p:spPr>
      </p:pic>
    </p:spTree>
    <p:extLst>
      <p:ext uri="{BB962C8B-B14F-4D97-AF65-F5344CB8AC3E}">
        <p14:creationId xmlns:p14="http://schemas.microsoft.com/office/powerpoint/2010/main" val="2071072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a:t>
            </a:r>
          </a:p>
        </p:txBody>
      </p:sp>
      <p:pic>
        <p:nvPicPr>
          <p:cNvPr id="3" name="Picture 2" descr="lonely_actual_connecti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466245"/>
          </a:xfrm>
          <a:prstGeom prst="rect">
            <a:avLst/>
          </a:prstGeom>
        </p:spPr>
      </p:pic>
    </p:spTree>
    <p:extLst>
      <p:ext uri="{BB962C8B-B14F-4D97-AF65-F5344CB8AC3E}">
        <p14:creationId xmlns:p14="http://schemas.microsoft.com/office/powerpoint/2010/main" val="544461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a:t>
            </a:r>
          </a:p>
        </p:txBody>
      </p:sp>
      <p:pic>
        <p:nvPicPr>
          <p:cNvPr id="3" name="Picture 2" descr="friends_poin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466245"/>
          </a:xfrm>
          <a:prstGeom prst="rect">
            <a:avLst/>
          </a:prstGeom>
        </p:spPr>
      </p:pic>
    </p:spTree>
    <p:extLst>
      <p:ext uri="{BB962C8B-B14F-4D97-AF65-F5344CB8AC3E}">
        <p14:creationId xmlns:p14="http://schemas.microsoft.com/office/powerpoint/2010/main" val="2721465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a:t>
            </a:r>
          </a:p>
        </p:txBody>
      </p:sp>
      <p:pic>
        <p:nvPicPr>
          <p:cNvPr id="3" name="Picture 2" descr="friends_actual_connec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466245"/>
          </a:xfrm>
          <a:prstGeom prst="rect">
            <a:avLst/>
          </a:prstGeom>
        </p:spPr>
      </p:pic>
    </p:spTree>
    <p:extLst>
      <p:ext uri="{BB962C8B-B14F-4D97-AF65-F5344CB8AC3E}">
        <p14:creationId xmlns:p14="http://schemas.microsoft.com/office/powerpoint/2010/main" val="199582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4367" y="854903"/>
            <a:ext cx="8628887" cy="1382251"/>
          </a:xfrm>
        </p:spPr>
        <p:txBody>
          <a:bodyPr>
            <a:normAutofit/>
          </a:bodyPr>
          <a:lstStyle/>
          <a:p>
            <a:pPr marL="0" indent="0">
              <a:buNone/>
            </a:pPr>
            <a:r>
              <a:rPr lang="en-US" sz="2400" dirty="0"/>
              <a:t>The representative profiles module selects a single profile from each resource class within each resource region</a:t>
            </a:r>
          </a:p>
        </p:txBody>
      </p:sp>
      <p:sp>
        <p:nvSpPr>
          <p:cNvPr id="3" name="Title 2"/>
          <p:cNvSpPr>
            <a:spLocks noGrp="1"/>
          </p:cNvSpPr>
          <p:nvPr>
            <p:ph type="title"/>
          </p:nvPr>
        </p:nvSpPr>
        <p:spPr/>
        <p:txBody>
          <a:bodyPr/>
          <a:lstStyle/>
          <a:p>
            <a:r>
              <a:rPr lang="en-US" dirty="0"/>
              <a:t>Principal modules of </a:t>
            </a:r>
            <a:r>
              <a:rPr lang="en-US" dirty="0" err="1"/>
              <a:t>reV</a:t>
            </a:r>
            <a:r>
              <a:rPr lang="en-US" dirty="0"/>
              <a:t>: Representative Profiles</a:t>
            </a:r>
          </a:p>
        </p:txBody>
      </p:sp>
      <p:pic>
        <p:nvPicPr>
          <p:cNvPr id="1026" name="Picture 2" descr="C:\Users\sgossett\Pictures\3997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6352" y="-36415657"/>
            <a:ext cx="3657600" cy="5480444"/>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descr="rep_profiles.jpg"/>
          <p:cNvPicPr>
            <a:picLocks noChangeAspect="1"/>
          </p:cNvPicPr>
          <p:nvPr/>
        </p:nvPicPr>
        <p:blipFill rotWithShape="1">
          <a:blip r:embed="rId4" cstate="print">
            <a:extLst>
              <a:ext uri="{28A0092B-C50C-407E-A947-70E740481C1C}">
                <a14:useLocalDpi xmlns:a14="http://schemas.microsoft.com/office/drawing/2010/main" val="0"/>
              </a:ext>
            </a:extLst>
          </a:blip>
          <a:srcRect l="31497" t="43506" r="42365" b="23049"/>
          <a:stretch/>
        </p:blipFill>
        <p:spPr>
          <a:xfrm>
            <a:off x="457200" y="2100153"/>
            <a:ext cx="2390066" cy="1600116"/>
          </a:xfrm>
          <a:prstGeom prst="rect">
            <a:avLst/>
          </a:prstGeom>
        </p:spPr>
      </p:pic>
      <p:pic>
        <p:nvPicPr>
          <p:cNvPr id="6" name="Picture 5"/>
          <p:cNvPicPr>
            <a:picLocks noChangeAspect="1"/>
          </p:cNvPicPr>
          <p:nvPr/>
        </p:nvPicPr>
        <p:blipFill>
          <a:blip r:embed="rId5"/>
          <a:stretch>
            <a:fillRect/>
          </a:stretch>
        </p:blipFill>
        <p:spPr>
          <a:xfrm>
            <a:off x="2567258" y="3437884"/>
            <a:ext cx="6296734" cy="2618045"/>
          </a:xfrm>
          <a:prstGeom prst="rect">
            <a:avLst/>
          </a:prstGeom>
        </p:spPr>
      </p:pic>
      <p:sp>
        <p:nvSpPr>
          <p:cNvPr id="7" name="TextBox 6"/>
          <p:cNvSpPr txBox="1"/>
          <p:nvPr/>
        </p:nvSpPr>
        <p:spPr>
          <a:xfrm>
            <a:off x="170003" y="3980288"/>
            <a:ext cx="2290063" cy="2308324"/>
          </a:xfrm>
          <a:prstGeom prst="rect">
            <a:avLst/>
          </a:prstGeom>
          <a:noFill/>
        </p:spPr>
        <p:txBody>
          <a:bodyPr wrap="square" rtlCol="0">
            <a:spAutoFit/>
          </a:bodyPr>
          <a:lstStyle/>
          <a:p>
            <a:r>
              <a:rPr lang="en-US" dirty="0">
                <a:solidFill>
                  <a:srgbClr val="000C14"/>
                </a:solidFill>
              </a:rPr>
              <a:t>Methods currently available:</a:t>
            </a:r>
          </a:p>
          <a:p>
            <a:pPr marL="285750" indent="-285750">
              <a:buFont typeface="Arial"/>
              <a:buChar char="•"/>
            </a:pPr>
            <a:r>
              <a:rPr lang="en-US" dirty="0" err="1">
                <a:solidFill>
                  <a:srgbClr val="000C14"/>
                </a:solidFill>
              </a:rPr>
              <a:t>Meanoid</a:t>
            </a:r>
            <a:endParaRPr lang="en-US" dirty="0">
              <a:solidFill>
                <a:srgbClr val="000C14"/>
              </a:solidFill>
            </a:endParaRPr>
          </a:p>
          <a:p>
            <a:endParaRPr lang="en-US" dirty="0">
              <a:solidFill>
                <a:srgbClr val="000C14"/>
              </a:solidFill>
            </a:endParaRPr>
          </a:p>
          <a:p>
            <a:r>
              <a:rPr lang="en-US" dirty="0">
                <a:solidFill>
                  <a:srgbClr val="000C14"/>
                </a:solidFill>
              </a:rPr>
              <a:t>Future support:</a:t>
            </a:r>
          </a:p>
          <a:p>
            <a:pPr marL="285750" indent="-285750">
              <a:buFont typeface="Arial"/>
              <a:buChar char="•"/>
            </a:pPr>
            <a:r>
              <a:rPr lang="en-US" dirty="0" err="1">
                <a:solidFill>
                  <a:srgbClr val="000C14"/>
                </a:solidFill>
              </a:rPr>
              <a:t>Medianoid</a:t>
            </a:r>
            <a:endParaRPr lang="en-US" dirty="0">
              <a:solidFill>
                <a:srgbClr val="000C14"/>
              </a:solidFill>
            </a:endParaRPr>
          </a:p>
          <a:p>
            <a:pPr marL="285750" indent="-285750">
              <a:buFont typeface="Arial"/>
              <a:buChar char="•"/>
            </a:pPr>
            <a:r>
              <a:rPr lang="en-US" dirty="0">
                <a:solidFill>
                  <a:srgbClr val="000C14"/>
                </a:solidFill>
              </a:rPr>
              <a:t>Distribution-based approaches</a:t>
            </a:r>
          </a:p>
        </p:txBody>
      </p:sp>
    </p:spTree>
    <p:extLst>
      <p:ext uri="{BB962C8B-B14F-4D97-AF65-F5344CB8AC3E}">
        <p14:creationId xmlns:p14="http://schemas.microsoft.com/office/powerpoint/2010/main" val="4015097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15-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Representative Profiles</a:t>
            </a:r>
          </a:p>
        </p:txBody>
      </p:sp>
    </p:spTree>
    <p:extLst>
      <p:ext uri="{BB962C8B-B14F-4D97-AF65-F5344CB8AC3E}">
        <p14:creationId xmlns:p14="http://schemas.microsoft.com/office/powerpoint/2010/main" val="366622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07000" y="4374444"/>
            <a:ext cx="3767667" cy="22154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121785" y="4643139"/>
            <a:ext cx="3852882" cy="19467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Initial Motivation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97091"/>
            <a:ext cx="9144000" cy="5943600"/>
          </a:xfrm>
          <a:prstGeom prst="rect">
            <a:avLst/>
          </a:prstGeom>
        </p:spPr>
      </p:pic>
    </p:spTree>
    <p:extLst>
      <p:ext uri="{BB962C8B-B14F-4D97-AF65-F5344CB8AC3E}">
        <p14:creationId xmlns:p14="http://schemas.microsoft.com/office/powerpoint/2010/main" val="2111646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V Supply Curve Basic 16-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5943600"/>
          </a:xfrm>
          <a:prstGeom prst="rect">
            <a:avLst/>
          </a:prstGeom>
        </p:spPr>
      </p:pic>
      <p:sp>
        <p:nvSpPr>
          <p:cNvPr id="3" name="Title 2"/>
          <p:cNvSpPr>
            <a:spLocks noGrp="1"/>
          </p:cNvSpPr>
          <p:nvPr>
            <p:ph type="title"/>
          </p:nvPr>
        </p:nvSpPr>
        <p:spPr>
          <a:xfrm>
            <a:off x="457200" y="95569"/>
            <a:ext cx="8229600" cy="566928"/>
          </a:xfrm>
        </p:spPr>
        <p:txBody>
          <a:bodyPr/>
          <a:lstStyle/>
          <a:p>
            <a:r>
              <a:rPr lang="en-US" dirty="0"/>
              <a:t>Principal modules of </a:t>
            </a:r>
            <a:r>
              <a:rPr lang="en-US" dirty="0" err="1"/>
              <a:t>reV</a:t>
            </a:r>
            <a:r>
              <a:rPr lang="en-US" dirty="0"/>
              <a:t>: Representative Profiles</a:t>
            </a:r>
          </a:p>
        </p:txBody>
      </p:sp>
    </p:spTree>
    <p:extLst>
      <p:ext uri="{BB962C8B-B14F-4D97-AF65-F5344CB8AC3E}">
        <p14:creationId xmlns:p14="http://schemas.microsoft.com/office/powerpoint/2010/main" val="119703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4367" y="854903"/>
            <a:ext cx="8352433" cy="1685097"/>
          </a:xfrm>
        </p:spPr>
        <p:txBody>
          <a:bodyPr>
            <a:normAutofit/>
          </a:bodyPr>
          <a:lstStyle/>
          <a:p>
            <a:pPr marL="0" indent="0">
              <a:buNone/>
            </a:pPr>
            <a:r>
              <a:rPr lang="en-US" sz="2400" dirty="0" err="1"/>
              <a:t>reV</a:t>
            </a:r>
            <a:r>
              <a:rPr lang="en-US" sz="2400" dirty="0"/>
              <a:t> lets you analyze renewable resources with techno-economic, regulatory, sociopolitical, and environmental factors</a:t>
            </a:r>
          </a:p>
          <a:p>
            <a:pPr marL="0" indent="0">
              <a:buNone/>
            </a:pPr>
            <a:endParaRPr lang="en-US" sz="2400" dirty="0"/>
          </a:p>
        </p:txBody>
      </p:sp>
      <p:sp>
        <p:nvSpPr>
          <p:cNvPr id="3" name="Title 2"/>
          <p:cNvSpPr>
            <a:spLocks noGrp="1"/>
          </p:cNvSpPr>
          <p:nvPr>
            <p:ph type="title"/>
          </p:nvPr>
        </p:nvSpPr>
        <p:spPr/>
        <p:txBody>
          <a:bodyPr/>
          <a:lstStyle/>
          <a:p>
            <a:r>
              <a:rPr lang="en-US" dirty="0"/>
              <a:t>Principal modules of </a:t>
            </a:r>
            <a:r>
              <a:rPr lang="en-US" dirty="0" err="1"/>
              <a:t>reV</a:t>
            </a:r>
            <a:endParaRPr lang="en-US" dirty="0"/>
          </a:p>
        </p:txBody>
      </p:sp>
      <p:pic>
        <p:nvPicPr>
          <p:cNvPr id="1026" name="Picture 2" descr="C:\Users\sgossett\Pictures\3997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6352" y="-36415657"/>
            <a:ext cx="3657600" cy="548044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9" descr="module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2" y="1740135"/>
            <a:ext cx="8988465" cy="4703046"/>
          </a:xfrm>
          <a:prstGeom prst="rect">
            <a:avLst/>
          </a:prstGeom>
        </p:spPr>
      </p:pic>
      <p:sp>
        <p:nvSpPr>
          <p:cNvPr id="4" name="TextBox 3"/>
          <p:cNvSpPr txBox="1"/>
          <p:nvPr/>
        </p:nvSpPr>
        <p:spPr>
          <a:xfrm>
            <a:off x="334367" y="5432314"/>
            <a:ext cx="2800767" cy="1200329"/>
          </a:xfrm>
          <a:prstGeom prst="rect">
            <a:avLst/>
          </a:prstGeom>
          <a:noFill/>
        </p:spPr>
        <p:txBody>
          <a:bodyPr wrap="none" rtlCol="0">
            <a:spAutoFit/>
          </a:bodyPr>
          <a:lstStyle/>
          <a:p>
            <a:r>
              <a:rPr lang="en-US" dirty="0">
                <a:solidFill>
                  <a:srgbClr val="000C14"/>
                </a:solidFill>
              </a:rPr>
              <a:t>Summary Modules:</a:t>
            </a:r>
          </a:p>
          <a:p>
            <a:pPr marL="285750" indent="-285750">
              <a:buFont typeface="Arial"/>
              <a:buChar char="•"/>
            </a:pPr>
            <a:r>
              <a:rPr lang="en-US" dirty="0" err="1">
                <a:solidFill>
                  <a:srgbClr val="000C14"/>
                </a:solidFill>
              </a:rPr>
              <a:t>Exceedance</a:t>
            </a:r>
            <a:r>
              <a:rPr lang="en-US" dirty="0">
                <a:solidFill>
                  <a:srgbClr val="000C14"/>
                </a:solidFill>
              </a:rPr>
              <a:t> probabilities</a:t>
            </a:r>
          </a:p>
          <a:p>
            <a:pPr marL="285750" indent="-285750">
              <a:buFont typeface="Arial"/>
              <a:buChar char="•"/>
            </a:pPr>
            <a:r>
              <a:rPr lang="en-US" dirty="0">
                <a:solidFill>
                  <a:srgbClr val="000C14"/>
                </a:solidFill>
              </a:rPr>
              <a:t>Visualization</a:t>
            </a:r>
          </a:p>
          <a:p>
            <a:pPr marL="285750" indent="-285750">
              <a:buFont typeface="Arial"/>
              <a:buChar char="•"/>
            </a:pPr>
            <a:r>
              <a:rPr lang="en-US" dirty="0">
                <a:solidFill>
                  <a:srgbClr val="000C14"/>
                </a:solidFill>
              </a:rPr>
              <a:t>Plotting/Summarize</a:t>
            </a:r>
          </a:p>
        </p:txBody>
      </p:sp>
    </p:spTree>
    <p:extLst>
      <p:ext uri="{BB962C8B-B14F-4D97-AF65-F5344CB8AC3E}">
        <p14:creationId xmlns:p14="http://schemas.microsoft.com/office/powerpoint/2010/main" val="3641808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900" y="2376129"/>
            <a:ext cx="5102225" cy="870181"/>
          </a:xfrm>
        </p:spPr>
        <p:txBody>
          <a:bodyPr>
            <a:normAutofit fontScale="90000"/>
          </a:bodyPr>
          <a:lstStyle/>
          <a:p>
            <a:r>
              <a:rPr lang="en-US" dirty="0"/>
              <a:t>Thank You!</a:t>
            </a:r>
            <a:br>
              <a:rPr lang="en-US" dirty="0"/>
            </a:br>
            <a:br>
              <a:rPr lang="en-US" dirty="0"/>
            </a:br>
            <a:r>
              <a:rPr lang="en-US" sz="1600" dirty="0"/>
              <a:t>For additional information on using </a:t>
            </a:r>
            <a:r>
              <a:rPr lang="en-US" sz="1600" dirty="0" err="1"/>
              <a:t>reV</a:t>
            </a:r>
            <a:r>
              <a:rPr lang="en-US" sz="1600" dirty="0"/>
              <a:t> to solve your energy challenges, contact </a:t>
            </a:r>
            <a:br>
              <a:rPr lang="en-US" dirty="0"/>
            </a:br>
            <a:r>
              <a:rPr lang="en-US" sz="2200" dirty="0"/>
              <a:t>Anthony Lopez</a:t>
            </a:r>
            <a:br>
              <a:rPr lang="en-US" sz="2200" dirty="0"/>
            </a:br>
            <a:r>
              <a:rPr lang="en-US" sz="2200" dirty="0"/>
              <a:t>Anthony.Lopez@NREL.gov</a:t>
            </a:r>
            <a:br>
              <a:rPr lang="en-US" sz="2200" dirty="0"/>
            </a:br>
            <a:r>
              <a:rPr lang="en-US" sz="2200" dirty="0"/>
              <a:t>or</a:t>
            </a:r>
            <a:br>
              <a:rPr lang="en-US" sz="2200" dirty="0"/>
            </a:br>
            <a:r>
              <a:rPr lang="en-US" sz="2200" dirty="0"/>
              <a:t>Galen Maclaurin</a:t>
            </a:r>
            <a:br>
              <a:rPr lang="en-US" sz="2200" dirty="0"/>
            </a:br>
            <a:r>
              <a:rPr lang="en-US" sz="2200" dirty="0" err="1"/>
              <a:t>Galen.Maclaurin@NREL.gov</a:t>
            </a:r>
            <a:endParaRPr lang="en-US" sz="2200" dirty="0"/>
          </a:p>
        </p:txBody>
      </p:sp>
    </p:spTree>
    <p:extLst>
      <p:ext uri="{BB962C8B-B14F-4D97-AF65-F5344CB8AC3E}">
        <p14:creationId xmlns:p14="http://schemas.microsoft.com/office/powerpoint/2010/main" val="3690929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Slides</a:t>
            </a:r>
          </a:p>
        </p:txBody>
      </p:sp>
    </p:spTree>
    <p:extLst>
      <p:ext uri="{BB962C8B-B14F-4D97-AF65-F5344CB8AC3E}">
        <p14:creationId xmlns:p14="http://schemas.microsoft.com/office/powerpoint/2010/main" val="3154715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D3FB-5A8D-1346-9BB6-7762F089DF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728DA2-9DFF-AA44-8412-61625159B818}"/>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C10227F-F4DA-A342-9789-B317C0E7FC25}"/>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102971BD-8BA3-744D-A1C2-E54395B26D2C}"/>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CCF84F81-E3C3-934B-83F1-835C9FDEE4F9}"/>
              </a:ext>
            </a:extLst>
          </p:cNvPr>
          <p:cNvSpPr>
            <a:spLocks noGrp="1"/>
          </p:cNvSpPr>
          <p:nvPr>
            <p:ph type="body" sz="quarter" idx="11"/>
          </p:nvPr>
        </p:nvSpPr>
        <p:spPr/>
        <p:txBody>
          <a:bodyPr/>
          <a:lstStyle/>
          <a:p>
            <a:endParaRPr lang="en-US"/>
          </a:p>
        </p:txBody>
      </p:sp>
      <p:pic>
        <p:nvPicPr>
          <p:cNvPr id="7" name="Picture 6">
            <a:extLst>
              <a:ext uri="{FF2B5EF4-FFF2-40B4-BE49-F238E27FC236}">
                <a16:creationId xmlns:a16="http://schemas.microsoft.com/office/drawing/2014/main" id="{E1BC8D1F-A083-2E4D-8F18-8EA675BF5861}"/>
              </a:ext>
            </a:extLst>
          </p:cNvPr>
          <p:cNvPicPr>
            <a:picLocks noChangeAspect="1"/>
          </p:cNvPicPr>
          <p:nvPr/>
        </p:nvPicPr>
        <p:blipFill>
          <a:blip r:embed="rId2"/>
          <a:stretch>
            <a:fillRect/>
          </a:stretch>
        </p:blipFill>
        <p:spPr>
          <a:xfrm>
            <a:off x="0" y="188682"/>
            <a:ext cx="9144000" cy="6260503"/>
          </a:xfrm>
          <a:prstGeom prst="rect">
            <a:avLst/>
          </a:prstGeom>
        </p:spPr>
      </p:pic>
    </p:spTree>
    <p:extLst>
      <p:ext uri="{BB962C8B-B14F-4D97-AF65-F5344CB8AC3E}">
        <p14:creationId xmlns:p14="http://schemas.microsoft.com/office/powerpoint/2010/main" val="3962766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13749" y="95569"/>
            <a:ext cx="8625346" cy="56692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0" kern="1200">
                <a:solidFill>
                  <a:schemeClr val="bg1"/>
                </a:solidFill>
                <a:latin typeface="Calibri"/>
                <a:ea typeface="+mj-ea"/>
                <a:cs typeface="Calibri"/>
              </a:defRPr>
            </a:lvl1pPr>
          </a:lstStyle>
          <a:p>
            <a:r>
              <a:rPr lang="en-US" dirty="0"/>
              <a:t>Wind-Wildlife Mitigation: Curtailment Scenarios</a:t>
            </a:r>
          </a:p>
        </p:txBody>
      </p:sp>
      <p:sp>
        <p:nvSpPr>
          <p:cNvPr id="2" name="TextBox 1">
            <a:extLst>
              <a:ext uri="{FF2B5EF4-FFF2-40B4-BE49-F238E27FC236}">
                <a16:creationId xmlns:a16="http://schemas.microsoft.com/office/drawing/2014/main" id="{6B9513F7-BCEF-3E4C-BE7C-FA5EF761301C}"/>
              </a:ext>
            </a:extLst>
          </p:cNvPr>
          <p:cNvSpPr txBox="1"/>
          <p:nvPr/>
        </p:nvSpPr>
        <p:spPr>
          <a:xfrm>
            <a:off x="73573" y="6063594"/>
            <a:ext cx="8975834" cy="584775"/>
          </a:xfrm>
          <a:prstGeom prst="rect">
            <a:avLst/>
          </a:prstGeom>
          <a:solidFill>
            <a:schemeClr val="bg1"/>
          </a:solidFill>
        </p:spPr>
        <p:txBody>
          <a:bodyPr wrap="square" rtlCol="0">
            <a:spAutoFit/>
          </a:bodyPr>
          <a:lstStyle/>
          <a:p>
            <a:r>
              <a:rPr lang="en-US" sz="1600" dirty="0">
                <a:solidFill>
                  <a:srgbClr val="000C14"/>
                </a:solidFill>
              </a:rPr>
              <a:t>*High Scenario: Curtail generation when wind speed is below 6.9 m/s (red) or 5 m/s (green) from April through October</a:t>
            </a:r>
          </a:p>
        </p:txBody>
      </p:sp>
      <p:pic>
        <p:nvPicPr>
          <p:cNvPr id="5" name="Picture 4">
            <a:extLst>
              <a:ext uri="{FF2B5EF4-FFF2-40B4-BE49-F238E27FC236}">
                <a16:creationId xmlns:a16="http://schemas.microsoft.com/office/drawing/2014/main" id="{830E0EA0-65B8-F241-8CFC-EF7CEA071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83" y="772399"/>
            <a:ext cx="8705880" cy="5357465"/>
          </a:xfrm>
          <a:prstGeom prst="rect">
            <a:avLst/>
          </a:prstGeom>
        </p:spPr>
      </p:pic>
    </p:spTree>
    <p:extLst>
      <p:ext uri="{BB962C8B-B14F-4D97-AF65-F5344CB8AC3E}">
        <p14:creationId xmlns:p14="http://schemas.microsoft.com/office/powerpoint/2010/main" val="2670392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00A78-40D4-7A45-BACC-A9299BBBBBB2}"/>
              </a:ext>
            </a:extLst>
          </p:cNvPr>
          <p:cNvPicPr>
            <a:picLocks noChangeAspect="1"/>
          </p:cNvPicPr>
          <p:nvPr/>
        </p:nvPicPr>
        <p:blipFill>
          <a:blip r:embed="rId2"/>
          <a:stretch>
            <a:fillRect/>
          </a:stretch>
        </p:blipFill>
        <p:spPr>
          <a:xfrm>
            <a:off x="0" y="1150438"/>
            <a:ext cx="9144000" cy="4746317"/>
          </a:xfrm>
          <a:prstGeom prst="rect">
            <a:avLst/>
          </a:prstGeom>
        </p:spPr>
      </p:pic>
      <p:sp>
        <p:nvSpPr>
          <p:cNvPr id="2" name="Title 1">
            <a:extLst>
              <a:ext uri="{FF2B5EF4-FFF2-40B4-BE49-F238E27FC236}">
                <a16:creationId xmlns:a16="http://schemas.microsoft.com/office/drawing/2014/main" id="{614AF1BB-6B68-5947-ABD4-CA22B156D31B}"/>
              </a:ext>
            </a:extLst>
          </p:cNvPr>
          <p:cNvSpPr>
            <a:spLocks noGrp="1"/>
          </p:cNvSpPr>
          <p:nvPr>
            <p:ph type="title"/>
          </p:nvPr>
        </p:nvSpPr>
        <p:spPr/>
        <p:txBody>
          <a:bodyPr/>
          <a:lstStyle/>
          <a:p>
            <a:pPr algn="ctr"/>
            <a:r>
              <a:rPr lang="en-US" dirty="0"/>
              <a:t>Variable Power Density</a:t>
            </a:r>
          </a:p>
        </p:txBody>
      </p:sp>
    </p:spTree>
    <p:extLst>
      <p:ext uri="{BB962C8B-B14F-4D97-AF65-F5344CB8AC3E}">
        <p14:creationId xmlns:p14="http://schemas.microsoft.com/office/powerpoint/2010/main" val="2109472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2507" y="2400056"/>
            <a:ext cx="7504386" cy="4221641"/>
          </a:xfrm>
          <a:prstGeom prst="rect">
            <a:avLst/>
          </a:prstGeom>
        </p:spPr>
      </p:pic>
      <p:sp>
        <p:nvSpPr>
          <p:cNvPr id="2" name="Content Placeholder 1"/>
          <p:cNvSpPr>
            <a:spLocks noGrp="1"/>
          </p:cNvSpPr>
          <p:nvPr>
            <p:ph idx="1"/>
          </p:nvPr>
        </p:nvSpPr>
        <p:spPr>
          <a:xfrm>
            <a:off x="346842" y="1003627"/>
            <a:ext cx="8428896" cy="2252336"/>
          </a:xfrm>
        </p:spPr>
        <p:txBody>
          <a:bodyPr>
            <a:normAutofit/>
          </a:bodyPr>
          <a:lstStyle/>
          <a:p>
            <a:pPr marL="0" indent="0">
              <a:buNone/>
            </a:pPr>
            <a:r>
              <a:rPr lang="en-US" sz="2400" dirty="0"/>
              <a:t>Supply curves represent a blending of plant siting, interconnection cost, energy cost, energy value, and regional competition to provide a geographically discrete, national estimate of renewable energy supply and cost. </a:t>
            </a:r>
          </a:p>
        </p:txBody>
      </p:sp>
      <p:sp>
        <p:nvSpPr>
          <p:cNvPr id="3" name="Title 2"/>
          <p:cNvSpPr>
            <a:spLocks noGrp="1"/>
          </p:cNvSpPr>
          <p:nvPr>
            <p:ph type="title"/>
          </p:nvPr>
        </p:nvSpPr>
        <p:spPr>
          <a:xfrm>
            <a:off x="457200" y="95569"/>
            <a:ext cx="8686800" cy="566928"/>
          </a:xfrm>
        </p:spPr>
        <p:txBody>
          <a:bodyPr>
            <a:normAutofit/>
          </a:bodyPr>
          <a:lstStyle/>
          <a:p>
            <a:r>
              <a:rPr lang="en-US" dirty="0"/>
              <a:t>Assess Economic Potential and Model Capacity Expansion</a:t>
            </a:r>
          </a:p>
        </p:txBody>
      </p:sp>
    </p:spTree>
    <p:extLst>
      <p:ext uri="{BB962C8B-B14F-4D97-AF65-F5344CB8AC3E}">
        <p14:creationId xmlns:p14="http://schemas.microsoft.com/office/powerpoint/2010/main" val="2439374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814820" y="741327"/>
            <a:ext cx="4313417" cy="5944592"/>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a:bodyPr>
          <a:lstStyle/>
          <a:p>
            <a:r>
              <a:rPr lang="en-US" dirty="0"/>
              <a:t>Robust Data for Rich Analysis</a:t>
            </a:r>
          </a:p>
        </p:txBody>
      </p:sp>
      <p:pic>
        <p:nvPicPr>
          <p:cNvPr id="4" name="Picture 3" descr="Slide 5-01.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67523" y="794460"/>
            <a:ext cx="4219758" cy="5828395"/>
          </a:xfrm>
          <a:prstGeom prst="rect">
            <a:avLst/>
          </a:prstGeom>
        </p:spPr>
      </p:pic>
      <p:sp>
        <p:nvSpPr>
          <p:cNvPr id="6" name="TextBox 5"/>
          <p:cNvSpPr txBox="1"/>
          <p:nvPr/>
        </p:nvSpPr>
        <p:spPr>
          <a:xfrm>
            <a:off x="204952" y="1481958"/>
            <a:ext cx="4367048" cy="3016210"/>
          </a:xfrm>
          <a:prstGeom prst="rect">
            <a:avLst/>
          </a:prstGeom>
          <a:noFill/>
        </p:spPr>
        <p:txBody>
          <a:bodyPr wrap="square" rtlCol="0">
            <a:spAutoFit/>
          </a:bodyPr>
          <a:lstStyle/>
          <a:p>
            <a:r>
              <a:rPr lang="en-US" sz="6600" b="1" dirty="0"/>
              <a:t>½</a:t>
            </a:r>
            <a:r>
              <a:rPr lang="en-US" sz="6600" dirty="0"/>
              <a:t> Petabyte </a:t>
            </a:r>
            <a:r>
              <a:rPr lang="en-US" sz="2000" dirty="0">
                <a:solidFill>
                  <a:srgbClr val="000C14"/>
                </a:solidFill>
              </a:rPr>
              <a:t>	Solar and wind resource data</a:t>
            </a:r>
          </a:p>
          <a:p>
            <a:endParaRPr lang="en-US" dirty="0"/>
          </a:p>
          <a:p>
            <a:r>
              <a:rPr lang="en-US" sz="6600" b="1" dirty="0"/>
              <a:t>100s</a:t>
            </a:r>
            <a:r>
              <a:rPr lang="en-US" sz="2000" dirty="0">
                <a:solidFill>
                  <a:srgbClr val="000C14"/>
                </a:solidFill>
              </a:rPr>
              <a:t> </a:t>
            </a:r>
          </a:p>
          <a:p>
            <a:r>
              <a:rPr lang="en-US" sz="2000" dirty="0">
                <a:solidFill>
                  <a:srgbClr val="000C14"/>
                </a:solidFill>
              </a:rPr>
              <a:t>	of geospatial data layers</a:t>
            </a:r>
          </a:p>
        </p:txBody>
      </p:sp>
    </p:spTree>
    <p:extLst>
      <p:ext uri="{BB962C8B-B14F-4D97-AF65-F5344CB8AC3E}">
        <p14:creationId xmlns:p14="http://schemas.microsoft.com/office/powerpoint/2010/main" val="2919684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72054"/>
            <a:ext cx="8229600" cy="4590011"/>
          </a:xfrm>
        </p:spPr>
        <p:txBody>
          <a:bodyPr>
            <a:normAutofit/>
          </a:bodyPr>
          <a:lstStyle/>
          <a:p>
            <a:pPr marL="0" indent="0">
              <a:buNone/>
            </a:pPr>
            <a:r>
              <a:rPr lang="en-US" dirty="0" err="1"/>
              <a:t>reV</a:t>
            </a:r>
            <a:r>
              <a:rPr lang="en-US" dirty="0"/>
              <a:t> integrates NREL’s spatial analysis engines with the System Advisor Model (SAM), PLEXOS, and other tools to enable robust, spatially resolved generation and financial modeling. </a:t>
            </a:r>
          </a:p>
        </p:txBody>
      </p:sp>
      <p:sp>
        <p:nvSpPr>
          <p:cNvPr id="3" name="Title 2"/>
          <p:cNvSpPr>
            <a:spLocks noGrp="1"/>
          </p:cNvSpPr>
          <p:nvPr>
            <p:ph type="title"/>
          </p:nvPr>
        </p:nvSpPr>
        <p:spPr/>
        <p:txBody>
          <a:bodyPr/>
          <a:lstStyle/>
          <a:p>
            <a:r>
              <a:rPr lang="en-US" dirty="0"/>
              <a:t>Software Platform: Extensible, Modular, Integrated</a:t>
            </a:r>
          </a:p>
        </p:txBody>
      </p:sp>
      <p:pic>
        <p:nvPicPr>
          <p:cNvPr id="4" name="Picture 3"/>
          <p:cNvPicPr>
            <a:picLocks noChangeAspect="1"/>
          </p:cNvPicPr>
          <p:nvPr/>
        </p:nvPicPr>
        <p:blipFill>
          <a:blip r:embed="rId3"/>
          <a:stretch>
            <a:fillRect/>
          </a:stretch>
        </p:blipFill>
        <p:spPr>
          <a:xfrm>
            <a:off x="339969" y="4959838"/>
            <a:ext cx="2747108" cy="1495368"/>
          </a:xfrm>
          <a:prstGeom prst="rect">
            <a:avLst/>
          </a:prstGeom>
        </p:spPr>
      </p:pic>
      <p:pic>
        <p:nvPicPr>
          <p:cNvPr id="5" name="Picture 4"/>
          <p:cNvPicPr>
            <a:picLocks noChangeAspect="1"/>
          </p:cNvPicPr>
          <p:nvPr/>
        </p:nvPicPr>
        <p:blipFill>
          <a:blip r:embed="rId4"/>
          <a:stretch>
            <a:fillRect/>
          </a:stretch>
        </p:blipFill>
        <p:spPr>
          <a:xfrm>
            <a:off x="2426300" y="3709130"/>
            <a:ext cx="3695700" cy="936467"/>
          </a:xfrm>
          <a:prstGeom prst="rect">
            <a:avLst/>
          </a:prstGeom>
        </p:spPr>
      </p:pic>
      <p:pic>
        <p:nvPicPr>
          <p:cNvPr id="6" name="Picture 5"/>
          <p:cNvPicPr>
            <a:picLocks noChangeAspect="1"/>
          </p:cNvPicPr>
          <p:nvPr/>
        </p:nvPicPr>
        <p:blipFill>
          <a:blip r:embed="rId5"/>
          <a:stretch>
            <a:fillRect/>
          </a:stretch>
        </p:blipFill>
        <p:spPr>
          <a:xfrm>
            <a:off x="6340233" y="3569781"/>
            <a:ext cx="2154115" cy="1366749"/>
          </a:xfrm>
          <a:prstGeom prst="rect">
            <a:avLst/>
          </a:prstGeom>
        </p:spPr>
      </p:pic>
      <p:pic>
        <p:nvPicPr>
          <p:cNvPr id="7" name="Picture 6"/>
          <p:cNvPicPr>
            <a:picLocks noChangeAspect="1"/>
          </p:cNvPicPr>
          <p:nvPr/>
        </p:nvPicPr>
        <p:blipFill>
          <a:blip r:embed="rId6"/>
          <a:stretch>
            <a:fillRect/>
          </a:stretch>
        </p:blipFill>
        <p:spPr>
          <a:xfrm>
            <a:off x="6913552" y="5101492"/>
            <a:ext cx="2103448" cy="1275862"/>
          </a:xfrm>
          <a:prstGeom prst="rect">
            <a:avLst/>
          </a:prstGeom>
        </p:spPr>
      </p:pic>
      <p:pic>
        <p:nvPicPr>
          <p:cNvPr id="8" name="Picture 7"/>
          <p:cNvPicPr>
            <a:picLocks noChangeAspect="1"/>
          </p:cNvPicPr>
          <p:nvPr/>
        </p:nvPicPr>
        <p:blipFill>
          <a:blip r:embed="rId7"/>
          <a:stretch>
            <a:fillRect/>
          </a:stretch>
        </p:blipFill>
        <p:spPr>
          <a:xfrm>
            <a:off x="3634156" y="4863653"/>
            <a:ext cx="2706077" cy="1687737"/>
          </a:xfrm>
          <a:prstGeom prst="rect">
            <a:avLst/>
          </a:prstGeom>
        </p:spPr>
      </p:pic>
      <p:pic>
        <p:nvPicPr>
          <p:cNvPr id="9" name="Picture 8"/>
          <p:cNvPicPr>
            <a:picLocks noChangeAspect="1"/>
          </p:cNvPicPr>
          <p:nvPr/>
        </p:nvPicPr>
        <p:blipFill>
          <a:blip r:embed="rId8"/>
          <a:stretch>
            <a:fillRect/>
          </a:stretch>
        </p:blipFill>
        <p:spPr>
          <a:xfrm>
            <a:off x="339969" y="3792415"/>
            <a:ext cx="1072757" cy="1072757"/>
          </a:xfrm>
          <a:prstGeom prst="rect">
            <a:avLst/>
          </a:prstGeom>
        </p:spPr>
      </p:pic>
    </p:spTree>
    <p:extLst>
      <p:ext uri="{BB962C8B-B14F-4D97-AF65-F5344CB8AC3E}">
        <p14:creationId xmlns:p14="http://schemas.microsoft.com/office/powerpoint/2010/main" val="2226638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07000" y="4374444"/>
            <a:ext cx="3767667" cy="22154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121785" y="4643139"/>
            <a:ext cx="3852882" cy="19467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Need for Flexibility in Scope and Scale</a:t>
            </a:r>
          </a:p>
        </p:txBody>
      </p:sp>
      <p:pic>
        <p:nvPicPr>
          <p:cNvPr id="9" name="Picture 8" descr="rEV Scope and Scale v1_gjm.jpg"/>
          <p:cNvPicPr>
            <a:picLocks noChangeAspect="1"/>
          </p:cNvPicPr>
          <p:nvPr/>
        </p:nvPicPr>
        <p:blipFill rotWithShape="1">
          <a:blip r:embed="rId3" cstate="print">
            <a:extLst>
              <a:ext uri="{28A0092B-C50C-407E-A947-70E740481C1C}">
                <a14:useLocalDpi xmlns:a14="http://schemas.microsoft.com/office/drawing/2010/main" val="0"/>
              </a:ext>
            </a:extLst>
          </a:blip>
          <a:srcRect l="13890" t="9544" r="10149" b="15322"/>
          <a:stretch/>
        </p:blipFill>
        <p:spPr>
          <a:xfrm>
            <a:off x="146535" y="750060"/>
            <a:ext cx="8710885" cy="5893018"/>
          </a:xfrm>
          <a:prstGeom prst="rect">
            <a:avLst/>
          </a:prstGeom>
        </p:spPr>
      </p:pic>
    </p:spTree>
    <p:extLst>
      <p:ext uri="{BB962C8B-B14F-4D97-AF65-F5344CB8AC3E}">
        <p14:creationId xmlns:p14="http://schemas.microsoft.com/office/powerpoint/2010/main" val="1392924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013" y="1213945"/>
            <a:ext cx="4583723" cy="4800600"/>
          </a:xfrm>
        </p:spPr>
        <p:txBody>
          <a:bodyPr/>
          <a:lstStyle/>
          <a:p>
            <a:r>
              <a:rPr lang="en-US" dirty="0"/>
              <a:t>reV determines how best to characterize the supply and profile of resource when constrained to regional or nodal representation</a:t>
            </a:r>
          </a:p>
          <a:p>
            <a:r>
              <a:rPr lang="en-US" dirty="0"/>
              <a:t>Adjustable classification of resource provides additional resolution when required</a:t>
            </a:r>
          </a:p>
          <a:p>
            <a:endParaRPr lang="en-US" dirty="0"/>
          </a:p>
        </p:txBody>
      </p:sp>
      <p:sp>
        <p:nvSpPr>
          <p:cNvPr id="3" name="Title 2"/>
          <p:cNvSpPr>
            <a:spLocks noGrp="1"/>
          </p:cNvSpPr>
          <p:nvPr>
            <p:ph type="title"/>
          </p:nvPr>
        </p:nvSpPr>
        <p:spPr/>
        <p:txBody>
          <a:bodyPr/>
          <a:lstStyle/>
          <a:p>
            <a:r>
              <a:rPr lang="en-US" dirty="0"/>
              <a:t>Most Sophisticated Representation of Renewables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79462" y="691510"/>
            <a:ext cx="4464538" cy="6166489"/>
          </a:xfrm>
          <a:prstGeom prst="rect">
            <a:avLst/>
          </a:prstGeom>
        </p:spPr>
      </p:pic>
    </p:spTree>
    <p:extLst>
      <p:ext uri="{BB962C8B-B14F-4D97-AF65-F5344CB8AC3E}">
        <p14:creationId xmlns:p14="http://schemas.microsoft.com/office/powerpoint/2010/main" val="914373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Framework Modules with Dependencies</a:t>
            </a:r>
          </a:p>
        </p:txBody>
      </p:sp>
      <p:pic>
        <p:nvPicPr>
          <p:cNvPr id="4" name="Picture 3" descr="Flowchart Full Size-01.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52238" y="762001"/>
            <a:ext cx="7750256" cy="5812692"/>
          </a:xfrm>
          <a:prstGeom prst="rect">
            <a:avLst/>
          </a:prstGeom>
        </p:spPr>
      </p:pic>
      <p:sp>
        <p:nvSpPr>
          <p:cNvPr id="5" name="Rectangle 4"/>
          <p:cNvSpPr/>
          <p:nvPr/>
        </p:nvSpPr>
        <p:spPr>
          <a:xfrm>
            <a:off x="187149" y="1794562"/>
            <a:ext cx="948229" cy="636175"/>
          </a:xfrm>
          <a:prstGeom prst="rect">
            <a:avLst/>
          </a:prstGeom>
          <a:solidFill>
            <a:srgbClr val="000C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chemeClr val="bg1"/>
                </a:solidFill>
              </a:rPr>
              <a:t>Exceedance</a:t>
            </a:r>
            <a:r>
              <a:rPr lang="en-US" sz="1200" dirty="0">
                <a:solidFill>
                  <a:schemeClr val="bg1"/>
                </a:solidFill>
              </a:rPr>
              <a:t> Probabilities</a:t>
            </a:r>
          </a:p>
        </p:txBody>
      </p:sp>
      <p:cxnSp>
        <p:nvCxnSpPr>
          <p:cNvPr id="6" name="Straight Arrow Connector 6"/>
          <p:cNvCxnSpPr>
            <a:stCxn id="5" idx="3"/>
          </p:cNvCxnSpPr>
          <p:nvPr/>
        </p:nvCxnSpPr>
        <p:spPr>
          <a:xfrm flipV="1">
            <a:off x="1135378" y="1471899"/>
            <a:ext cx="2422141" cy="640751"/>
          </a:xfrm>
          <a:prstGeom prst="bentConnector3">
            <a:avLst>
              <a:gd name="adj1" fmla="val 100347"/>
            </a:avLst>
          </a:prstGeom>
          <a:ln w="31750" cmpd="sng">
            <a:solidFill>
              <a:schemeClr val="accent6">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1455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 Coupling</a:t>
            </a:r>
          </a:p>
        </p:txBody>
      </p:sp>
      <p:cxnSp>
        <p:nvCxnSpPr>
          <p:cNvPr id="4" name="Straight Arrow Connector 3"/>
          <p:cNvCxnSpPr/>
          <p:nvPr/>
        </p:nvCxnSpPr>
        <p:spPr>
          <a:xfrm flipV="1">
            <a:off x="1347216" y="940303"/>
            <a:ext cx="0" cy="521433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04357" y="6011780"/>
            <a:ext cx="728578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34267" y="1008942"/>
            <a:ext cx="616383" cy="288508"/>
          </a:xfrm>
          <a:prstGeom prst="rect">
            <a:avLst/>
          </a:prstGeom>
          <a:noFill/>
        </p:spPr>
        <p:txBody>
          <a:bodyPr wrap="none" rtlCol="0">
            <a:spAutoFit/>
          </a:bodyPr>
          <a:lstStyle/>
          <a:p>
            <a:pPr algn="r"/>
            <a:r>
              <a:rPr lang="en-US" sz="1400" dirty="0">
                <a:solidFill>
                  <a:srgbClr val="2D2D2E"/>
                </a:solidFill>
              </a:rPr>
              <a:t>Global</a:t>
            </a:r>
          </a:p>
        </p:txBody>
      </p:sp>
      <p:sp>
        <p:nvSpPr>
          <p:cNvPr id="7" name="TextBox 6"/>
          <p:cNvSpPr txBox="1"/>
          <p:nvPr/>
        </p:nvSpPr>
        <p:spPr>
          <a:xfrm>
            <a:off x="911517" y="2352371"/>
            <a:ext cx="439132" cy="288508"/>
          </a:xfrm>
          <a:prstGeom prst="rect">
            <a:avLst/>
          </a:prstGeom>
          <a:noFill/>
        </p:spPr>
        <p:txBody>
          <a:bodyPr wrap="none" rtlCol="0">
            <a:spAutoFit/>
          </a:bodyPr>
          <a:lstStyle/>
          <a:p>
            <a:pPr algn="r"/>
            <a:r>
              <a:rPr lang="en-US" sz="1400" dirty="0">
                <a:solidFill>
                  <a:srgbClr val="2D2D2E"/>
                </a:solidFill>
              </a:rPr>
              <a:t>U.S.</a:t>
            </a:r>
          </a:p>
        </p:txBody>
      </p:sp>
      <p:sp>
        <p:nvSpPr>
          <p:cNvPr id="8" name="TextBox 7"/>
          <p:cNvSpPr txBox="1"/>
          <p:nvPr/>
        </p:nvSpPr>
        <p:spPr>
          <a:xfrm>
            <a:off x="275777" y="3764438"/>
            <a:ext cx="1074872" cy="692418"/>
          </a:xfrm>
          <a:prstGeom prst="rect">
            <a:avLst/>
          </a:prstGeom>
          <a:noFill/>
        </p:spPr>
        <p:txBody>
          <a:bodyPr wrap="square" rtlCol="0">
            <a:spAutoFit/>
          </a:bodyPr>
          <a:lstStyle/>
          <a:p>
            <a:pPr algn="r"/>
            <a:r>
              <a:rPr lang="en-US" sz="1400" dirty="0">
                <a:solidFill>
                  <a:srgbClr val="2D2D2E"/>
                </a:solidFill>
              </a:rPr>
              <a:t>Regional/</a:t>
            </a:r>
          </a:p>
          <a:p>
            <a:pPr algn="r"/>
            <a:r>
              <a:rPr lang="en-US" sz="1400" dirty="0">
                <a:solidFill>
                  <a:srgbClr val="2D2D2E"/>
                </a:solidFill>
              </a:rPr>
              <a:t>Balancing</a:t>
            </a:r>
            <a:br>
              <a:rPr lang="en-US" sz="1400" dirty="0">
                <a:solidFill>
                  <a:srgbClr val="2D2D2E"/>
                </a:solidFill>
              </a:rPr>
            </a:br>
            <a:r>
              <a:rPr lang="en-US" sz="1400" dirty="0">
                <a:solidFill>
                  <a:srgbClr val="2D2D2E"/>
                </a:solidFill>
              </a:rPr>
              <a:t>Area</a:t>
            </a:r>
          </a:p>
        </p:txBody>
      </p:sp>
      <p:sp>
        <p:nvSpPr>
          <p:cNvPr id="9" name="TextBox 8"/>
          <p:cNvSpPr txBox="1"/>
          <p:nvPr/>
        </p:nvSpPr>
        <p:spPr>
          <a:xfrm>
            <a:off x="476413" y="5580414"/>
            <a:ext cx="874237" cy="288508"/>
          </a:xfrm>
          <a:prstGeom prst="rect">
            <a:avLst/>
          </a:prstGeom>
          <a:noFill/>
        </p:spPr>
        <p:txBody>
          <a:bodyPr wrap="none" rtlCol="0">
            <a:spAutoFit/>
          </a:bodyPr>
          <a:lstStyle/>
          <a:p>
            <a:pPr algn="r"/>
            <a:r>
              <a:rPr lang="en-US" sz="1400" dirty="0">
                <a:solidFill>
                  <a:srgbClr val="2D2D2E"/>
                </a:solidFill>
              </a:rPr>
              <a:t>Generator</a:t>
            </a:r>
          </a:p>
        </p:txBody>
      </p:sp>
      <p:sp>
        <p:nvSpPr>
          <p:cNvPr id="10" name="TextBox 9"/>
          <p:cNvSpPr txBox="1"/>
          <p:nvPr/>
        </p:nvSpPr>
        <p:spPr>
          <a:xfrm>
            <a:off x="7384642" y="6011780"/>
            <a:ext cx="918414" cy="288508"/>
          </a:xfrm>
          <a:prstGeom prst="rect">
            <a:avLst/>
          </a:prstGeom>
          <a:noFill/>
        </p:spPr>
        <p:txBody>
          <a:bodyPr wrap="none" rtlCol="0">
            <a:spAutoFit/>
          </a:bodyPr>
          <a:lstStyle/>
          <a:p>
            <a:pPr algn="ctr"/>
            <a:r>
              <a:rPr lang="en-US" sz="1400" dirty="0">
                <a:solidFill>
                  <a:srgbClr val="2D2D2E"/>
                </a:solidFill>
              </a:rPr>
              <a:t>Sub-hourly</a:t>
            </a:r>
          </a:p>
        </p:txBody>
      </p:sp>
      <p:sp>
        <p:nvSpPr>
          <p:cNvPr id="11" name="TextBox 10"/>
          <p:cNvSpPr txBox="1"/>
          <p:nvPr/>
        </p:nvSpPr>
        <p:spPr>
          <a:xfrm>
            <a:off x="1333124" y="6011780"/>
            <a:ext cx="656955" cy="288508"/>
          </a:xfrm>
          <a:prstGeom prst="rect">
            <a:avLst/>
          </a:prstGeom>
          <a:noFill/>
        </p:spPr>
        <p:txBody>
          <a:bodyPr wrap="none" rtlCol="0">
            <a:spAutoFit/>
          </a:bodyPr>
          <a:lstStyle/>
          <a:p>
            <a:pPr algn="ctr"/>
            <a:r>
              <a:rPr lang="en-US" sz="1400" dirty="0">
                <a:solidFill>
                  <a:srgbClr val="2D2D2E"/>
                </a:solidFill>
              </a:rPr>
              <a:t>Annual</a:t>
            </a:r>
          </a:p>
        </p:txBody>
      </p:sp>
      <p:sp>
        <p:nvSpPr>
          <p:cNvPr id="12" name="TextBox 11"/>
          <p:cNvSpPr txBox="1"/>
          <p:nvPr/>
        </p:nvSpPr>
        <p:spPr>
          <a:xfrm>
            <a:off x="4653500" y="6013065"/>
            <a:ext cx="629908" cy="288508"/>
          </a:xfrm>
          <a:prstGeom prst="rect">
            <a:avLst/>
          </a:prstGeom>
          <a:noFill/>
        </p:spPr>
        <p:txBody>
          <a:bodyPr wrap="none" rtlCol="0">
            <a:spAutoFit/>
          </a:bodyPr>
          <a:lstStyle/>
          <a:p>
            <a:pPr algn="ctr"/>
            <a:r>
              <a:rPr lang="en-US" sz="1400" dirty="0">
                <a:solidFill>
                  <a:srgbClr val="2D2D2E"/>
                </a:solidFill>
              </a:rPr>
              <a:t>Hourly</a:t>
            </a:r>
          </a:p>
        </p:txBody>
      </p:sp>
      <p:grpSp>
        <p:nvGrpSpPr>
          <p:cNvPr id="13" name="Group 12"/>
          <p:cNvGrpSpPr/>
          <p:nvPr/>
        </p:nvGrpSpPr>
        <p:grpSpPr>
          <a:xfrm>
            <a:off x="3918669" y="3654615"/>
            <a:ext cx="1775884" cy="902804"/>
            <a:chOff x="3962400" y="3740971"/>
            <a:chExt cx="1894495" cy="963102"/>
          </a:xfrm>
        </p:grpSpPr>
        <p:pic>
          <p:nvPicPr>
            <p:cNvPr id="14" name="Picture 13" descr="image001.png"/>
            <p:cNvPicPr>
              <a:picLocks noChangeAspect="1"/>
            </p:cNvPicPr>
            <p:nvPr/>
          </p:nvPicPr>
          <p:blipFill>
            <a:blip r:embed="rId2" cstate="print"/>
            <a:srcRect l="25238" t="2222" b="11111"/>
            <a:stretch>
              <a:fillRect/>
            </a:stretch>
          </p:blipFill>
          <p:spPr>
            <a:xfrm>
              <a:off x="3962400" y="3740971"/>
              <a:ext cx="914400" cy="963102"/>
            </a:xfrm>
            <a:prstGeom prst="rect">
              <a:avLst/>
            </a:prstGeom>
          </p:spPr>
        </p:pic>
        <p:sp>
          <p:nvSpPr>
            <p:cNvPr id="15" name="TextBox 14"/>
            <p:cNvSpPr txBox="1"/>
            <p:nvPr/>
          </p:nvSpPr>
          <p:spPr>
            <a:xfrm>
              <a:off x="4060434" y="3755648"/>
              <a:ext cx="1796461" cy="892552"/>
            </a:xfrm>
            <a:prstGeom prst="rect">
              <a:avLst/>
            </a:prstGeom>
            <a:noFill/>
          </p:spPr>
          <p:txBody>
            <a:bodyPr wrap="square" rtlCol="0">
              <a:spAutoFit/>
            </a:bodyPr>
            <a:lstStyle/>
            <a:p>
              <a:r>
                <a:rPr lang="en-US" sz="2400" b="1" dirty="0">
                  <a:ln>
                    <a:solidFill>
                      <a:srgbClr val="FFFFFF"/>
                    </a:solidFill>
                  </a:ln>
                  <a:solidFill>
                    <a:srgbClr val="2D2D2E"/>
                  </a:solidFill>
                </a:rPr>
                <a:t>RPM</a:t>
              </a:r>
            </a:p>
            <a:p>
              <a:r>
                <a:rPr lang="en-US" sz="1400" dirty="0">
                  <a:solidFill>
                    <a:srgbClr val="2D2D2E"/>
                  </a:solidFill>
                </a:rPr>
                <a:t>Regional integrated resource planning</a:t>
              </a:r>
            </a:p>
          </p:txBody>
        </p:sp>
      </p:grpSp>
      <p:sp>
        <p:nvSpPr>
          <p:cNvPr id="16" name="Freeform 15"/>
          <p:cNvSpPr/>
          <p:nvPr/>
        </p:nvSpPr>
        <p:spPr>
          <a:xfrm>
            <a:off x="3912877" y="1654596"/>
            <a:ext cx="1706852" cy="3625517"/>
          </a:xfrm>
          <a:custGeom>
            <a:avLst/>
            <a:gdLst>
              <a:gd name="connsiteX0" fmla="*/ 24713 w 1820853"/>
              <a:gd name="connsiteY0" fmla="*/ 0 h 3867665"/>
              <a:gd name="connsiteX1" fmla="*/ 914400 w 1820853"/>
              <a:gd name="connsiteY1" fmla="*/ 1692876 h 3867665"/>
              <a:gd name="connsiteX2" fmla="*/ 1445740 w 1820853"/>
              <a:gd name="connsiteY2" fmla="*/ 2310714 h 3867665"/>
              <a:gd name="connsiteX3" fmla="*/ 1767016 w 1820853"/>
              <a:gd name="connsiteY3" fmla="*/ 2656703 h 3867665"/>
              <a:gd name="connsiteX4" fmla="*/ 1754659 w 1820853"/>
              <a:gd name="connsiteY4" fmla="*/ 3200400 h 3867665"/>
              <a:gd name="connsiteX5" fmla="*/ 1124464 w 1820853"/>
              <a:gd name="connsiteY5" fmla="*/ 3472249 h 3867665"/>
              <a:gd name="connsiteX6" fmla="*/ 0 w 1820853"/>
              <a:gd name="connsiteY6" fmla="*/ 3867665 h 386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53" h="3867665">
                <a:moveTo>
                  <a:pt x="24713" y="0"/>
                </a:moveTo>
                <a:cubicBezTo>
                  <a:pt x="351137" y="653878"/>
                  <a:pt x="677562" y="1307757"/>
                  <a:pt x="914400" y="1692876"/>
                </a:cubicBezTo>
                <a:cubicBezTo>
                  <a:pt x="1151238" y="2077995"/>
                  <a:pt x="1303637" y="2150076"/>
                  <a:pt x="1445740" y="2310714"/>
                </a:cubicBezTo>
                <a:cubicBezTo>
                  <a:pt x="1587843" y="2471352"/>
                  <a:pt x="1715530" y="2508422"/>
                  <a:pt x="1767016" y="2656703"/>
                </a:cubicBezTo>
                <a:cubicBezTo>
                  <a:pt x="1818502" y="2804984"/>
                  <a:pt x="1861751" y="3064476"/>
                  <a:pt x="1754659" y="3200400"/>
                </a:cubicBezTo>
                <a:cubicBezTo>
                  <a:pt x="1647567" y="3336324"/>
                  <a:pt x="1416907" y="3361038"/>
                  <a:pt x="1124464" y="3472249"/>
                </a:cubicBezTo>
                <a:cubicBezTo>
                  <a:pt x="832021" y="3583460"/>
                  <a:pt x="416010" y="3725562"/>
                  <a:pt x="0" y="3867665"/>
                </a:cubicBezTo>
              </a:path>
            </a:pathLst>
          </a:cu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569264" y="4631458"/>
            <a:ext cx="1343642" cy="996149"/>
          </a:xfrm>
          <a:custGeom>
            <a:avLst/>
            <a:gdLst>
              <a:gd name="connsiteX0" fmla="*/ 0 w 1433384"/>
              <a:gd name="connsiteY0" fmla="*/ 0 h 1062682"/>
              <a:gd name="connsiteX1" fmla="*/ 593124 w 1433384"/>
              <a:gd name="connsiteY1" fmla="*/ 543698 h 1062682"/>
              <a:gd name="connsiteX2" fmla="*/ 1433384 w 1433384"/>
              <a:gd name="connsiteY2" fmla="*/ 1062682 h 1062682"/>
            </a:gdLst>
            <a:ahLst/>
            <a:cxnLst>
              <a:cxn ang="0">
                <a:pos x="connsiteX0" y="connsiteY0"/>
              </a:cxn>
              <a:cxn ang="0">
                <a:pos x="connsiteX1" y="connsiteY1"/>
              </a:cxn>
              <a:cxn ang="0">
                <a:pos x="connsiteX2" y="connsiteY2"/>
              </a:cxn>
            </a:cxnLst>
            <a:rect l="l" t="t" r="r" b="b"/>
            <a:pathLst>
              <a:path w="1433384" h="1062682">
                <a:moveTo>
                  <a:pt x="0" y="0"/>
                </a:moveTo>
                <a:cubicBezTo>
                  <a:pt x="177113" y="183292"/>
                  <a:pt x="354227" y="366584"/>
                  <a:pt x="593124" y="543698"/>
                </a:cubicBezTo>
                <a:cubicBezTo>
                  <a:pt x="832021" y="720812"/>
                  <a:pt x="1132702" y="891747"/>
                  <a:pt x="1433384" y="1062682"/>
                </a:cubicBezTo>
              </a:path>
            </a:pathLst>
          </a:cu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3780331">
            <a:off x="3107394" y="2325342"/>
            <a:ext cx="2117946" cy="288508"/>
          </a:xfrm>
          <a:prstGeom prst="rect">
            <a:avLst/>
          </a:prstGeom>
          <a:noFill/>
        </p:spPr>
        <p:txBody>
          <a:bodyPr wrap="none" rtlCol="0">
            <a:spAutoFit/>
          </a:bodyPr>
          <a:lstStyle/>
          <a:p>
            <a:pPr algn="ctr"/>
            <a:r>
              <a:rPr lang="en-US" sz="1400" b="1" i="1" dirty="0">
                <a:solidFill>
                  <a:srgbClr val="2D2D2E"/>
                </a:solidFill>
              </a:rPr>
              <a:t>Capacity Expansion Models</a:t>
            </a:r>
          </a:p>
        </p:txBody>
      </p:sp>
      <p:sp>
        <p:nvSpPr>
          <p:cNvPr id="19" name="TextBox 18"/>
          <p:cNvSpPr txBox="1"/>
          <p:nvPr/>
        </p:nvSpPr>
        <p:spPr>
          <a:xfrm rot="2090113">
            <a:off x="5577847" y="4761884"/>
            <a:ext cx="1851614" cy="490462"/>
          </a:xfrm>
          <a:prstGeom prst="rect">
            <a:avLst/>
          </a:prstGeom>
          <a:noFill/>
        </p:spPr>
        <p:txBody>
          <a:bodyPr wrap="none" rtlCol="0">
            <a:spAutoFit/>
          </a:bodyPr>
          <a:lstStyle/>
          <a:p>
            <a:pPr algn="ctr"/>
            <a:r>
              <a:rPr lang="en-US" sz="1400" b="1" i="1" dirty="0">
                <a:solidFill>
                  <a:srgbClr val="2D2D2E"/>
                </a:solidFill>
              </a:rPr>
              <a:t>Production Cost / </a:t>
            </a:r>
          </a:p>
          <a:p>
            <a:pPr algn="ctr"/>
            <a:r>
              <a:rPr lang="en-US" sz="1400" b="1" i="1" dirty="0">
                <a:solidFill>
                  <a:srgbClr val="2D2D2E"/>
                </a:solidFill>
              </a:rPr>
              <a:t>Grid Simulation Models</a:t>
            </a:r>
          </a:p>
        </p:txBody>
      </p:sp>
      <p:sp>
        <p:nvSpPr>
          <p:cNvPr id="20" name="TextBox 19"/>
          <p:cNvSpPr txBox="1"/>
          <p:nvPr/>
        </p:nvSpPr>
        <p:spPr>
          <a:xfrm rot="20462464">
            <a:off x="4446808" y="4845074"/>
            <a:ext cx="1267098" cy="288508"/>
          </a:xfrm>
          <a:prstGeom prst="rect">
            <a:avLst/>
          </a:prstGeom>
          <a:noFill/>
        </p:spPr>
        <p:txBody>
          <a:bodyPr wrap="none" rtlCol="0">
            <a:spAutoFit/>
          </a:bodyPr>
          <a:lstStyle/>
          <a:p>
            <a:pPr algn="ctr"/>
            <a:r>
              <a:rPr lang="en-US" sz="1400" b="1" i="1" dirty="0">
                <a:solidFill>
                  <a:srgbClr val="2D2D2E"/>
                </a:solidFill>
              </a:rPr>
              <a:t>System Models</a:t>
            </a:r>
          </a:p>
        </p:txBody>
      </p:sp>
      <p:grpSp>
        <p:nvGrpSpPr>
          <p:cNvPr id="21" name="Group 20"/>
          <p:cNvGrpSpPr/>
          <p:nvPr/>
        </p:nvGrpSpPr>
        <p:grpSpPr>
          <a:xfrm>
            <a:off x="1347216" y="797445"/>
            <a:ext cx="7071495" cy="5204321"/>
            <a:chOff x="1143000" y="457200"/>
            <a:chExt cx="7543800" cy="5551917"/>
          </a:xfrm>
        </p:grpSpPr>
        <p:grpSp>
          <p:nvGrpSpPr>
            <p:cNvPr id="22" name="Group 21"/>
            <p:cNvGrpSpPr/>
            <p:nvPr/>
          </p:nvGrpSpPr>
          <p:grpSpPr>
            <a:xfrm>
              <a:off x="1219200" y="1219200"/>
              <a:ext cx="1719159" cy="913750"/>
              <a:chOff x="1938441" y="3362550"/>
              <a:chExt cx="1719159" cy="913750"/>
            </a:xfrm>
          </p:grpSpPr>
          <p:pic>
            <p:nvPicPr>
              <p:cNvPr id="34" name="Picture 2"/>
              <p:cNvPicPr preferRelativeResize="0">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15000" contrast="-50000"/>
                        </a14:imgEffect>
                      </a14:imgLayer>
                    </a14:imgProps>
                  </a:ext>
                  <a:ext uri="{28A0092B-C50C-407E-A947-70E740481C1C}">
                    <a14:useLocalDpi xmlns:a14="http://schemas.microsoft.com/office/drawing/2010/main" val="0"/>
                  </a:ext>
                </a:extLst>
              </a:blip>
              <a:srcRect/>
              <a:stretch>
                <a:fillRect/>
              </a:stretch>
            </p:blipFill>
            <p:spPr bwMode="auto">
              <a:xfrm>
                <a:off x="1938441" y="3362550"/>
                <a:ext cx="1463040" cy="913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5" name="TextBox 34"/>
              <p:cNvSpPr txBox="1"/>
              <p:nvPr/>
            </p:nvSpPr>
            <p:spPr>
              <a:xfrm>
                <a:off x="1950722" y="3437692"/>
                <a:ext cx="1706878" cy="677108"/>
              </a:xfrm>
              <a:prstGeom prst="rect">
                <a:avLst/>
              </a:prstGeom>
              <a:noFill/>
            </p:spPr>
            <p:txBody>
              <a:bodyPr wrap="none" rtlCol="0">
                <a:spAutoFit/>
              </a:bodyPr>
              <a:lstStyle/>
              <a:p>
                <a:r>
                  <a:rPr lang="en-US" sz="2400" b="1" dirty="0">
                    <a:ln>
                      <a:solidFill>
                        <a:schemeClr val="bg1"/>
                      </a:solidFill>
                    </a:ln>
                    <a:solidFill>
                      <a:srgbClr val="2D2D2E"/>
                    </a:solidFill>
                  </a:rPr>
                  <a:t>SolarDS</a:t>
                </a:r>
              </a:p>
              <a:p>
                <a:r>
                  <a:rPr lang="en-US" sz="1400" dirty="0">
                    <a:solidFill>
                      <a:srgbClr val="2D2D2E"/>
                    </a:solidFill>
                  </a:rPr>
                  <a:t>Rooftop PV adoption</a:t>
                </a:r>
              </a:p>
            </p:txBody>
          </p:sp>
        </p:grpSp>
        <p:grpSp>
          <p:nvGrpSpPr>
            <p:cNvPr id="23" name="Group 22"/>
            <p:cNvGrpSpPr/>
            <p:nvPr/>
          </p:nvGrpSpPr>
          <p:grpSpPr>
            <a:xfrm>
              <a:off x="1981200" y="2132950"/>
              <a:ext cx="2081293" cy="1413207"/>
              <a:chOff x="2058225" y="1425195"/>
              <a:chExt cx="2081293" cy="1413207"/>
            </a:xfrm>
          </p:grpSpPr>
          <p:pic>
            <p:nvPicPr>
              <p:cNvPr id="32" name="Picture 2" descr="Y:\6A20\Public\REEDS\Region Shape files and maps\ReEDS_Regions-small.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058225" y="1425195"/>
                <a:ext cx="1828800" cy="1413207"/>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Box 32"/>
              <p:cNvSpPr txBox="1"/>
              <p:nvPr/>
            </p:nvSpPr>
            <p:spPr>
              <a:xfrm>
                <a:off x="2190330" y="1676400"/>
                <a:ext cx="1949188" cy="892552"/>
              </a:xfrm>
              <a:prstGeom prst="rect">
                <a:avLst/>
              </a:prstGeom>
              <a:noFill/>
            </p:spPr>
            <p:txBody>
              <a:bodyPr wrap="none" rtlCol="0">
                <a:spAutoFit/>
              </a:bodyPr>
              <a:lstStyle/>
              <a:p>
                <a:r>
                  <a:rPr lang="en-US" sz="2400" b="1" dirty="0">
                    <a:ln>
                      <a:solidFill>
                        <a:srgbClr val="FFFFFF"/>
                      </a:solidFill>
                    </a:ln>
                    <a:solidFill>
                      <a:srgbClr val="2D2D2E"/>
                    </a:solidFill>
                  </a:rPr>
                  <a:t>ReEDS</a:t>
                </a:r>
              </a:p>
              <a:p>
                <a:r>
                  <a:rPr lang="en-US" sz="1400" dirty="0">
                    <a:solidFill>
                      <a:srgbClr val="2D2D2E"/>
                    </a:solidFill>
                  </a:rPr>
                  <a:t>National policy, market, </a:t>
                </a:r>
              </a:p>
              <a:p>
                <a:r>
                  <a:rPr lang="en-US" sz="1400" dirty="0">
                    <a:solidFill>
                      <a:srgbClr val="2D2D2E"/>
                    </a:solidFill>
                  </a:rPr>
                  <a:t>technology analysis</a:t>
                </a:r>
              </a:p>
            </p:txBody>
          </p:sp>
        </p:grpSp>
        <p:sp>
          <p:nvSpPr>
            <p:cNvPr id="31" name="TextBox 30"/>
            <p:cNvSpPr txBox="1"/>
            <p:nvPr/>
          </p:nvSpPr>
          <p:spPr>
            <a:xfrm>
              <a:off x="4187912" y="5332009"/>
              <a:ext cx="1668983" cy="677108"/>
            </a:xfrm>
            <a:prstGeom prst="rect">
              <a:avLst/>
            </a:prstGeom>
            <a:noFill/>
          </p:spPr>
          <p:txBody>
            <a:bodyPr wrap="none" rtlCol="0">
              <a:spAutoFit/>
            </a:bodyPr>
            <a:lstStyle/>
            <a:p>
              <a:r>
                <a:rPr lang="en-US" sz="2400" b="1" dirty="0">
                  <a:ln>
                    <a:solidFill>
                      <a:srgbClr val="FFFFFF"/>
                    </a:solidFill>
                  </a:ln>
                  <a:solidFill>
                    <a:srgbClr val="2D2D2E"/>
                  </a:solidFill>
                </a:rPr>
                <a:t>SAM</a:t>
              </a:r>
            </a:p>
            <a:p>
              <a:r>
                <a:rPr lang="en-US" sz="1400" dirty="0">
                  <a:solidFill>
                    <a:srgbClr val="2D2D2E"/>
                  </a:solidFill>
                </a:rPr>
                <a:t>Hourly plant output </a:t>
              </a:r>
            </a:p>
          </p:txBody>
        </p:sp>
        <p:sp>
          <p:nvSpPr>
            <p:cNvPr id="26" name="TextBox 25"/>
            <p:cNvSpPr txBox="1"/>
            <p:nvPr/>
          </p:nvSpPr>
          <p:spPr>
            <a:xfrm>
              <a:off x="1143000" y="457200"/>
              <a:ext cx="2968092" cy="492500"/>
            </a:xfrm>
            <a:prstGeom prst="rect">
              <a:avLst/>
            </a:prstGeom>
            <a:noFill/>
          </p:spPr>
          <p:txBody>
            <a:bodyPr wrap="square" rtlCol="0">
              <a:spAutoFit/>
            </a:bodyPr>
            <a:lstStyle/>
            <a:p>
              <a:r>
                <a:rPr lang="en-US" sz="2400" b="1" dirty="0">
                  <a:ln>
                    <a:solidFill>
                      <a:srgbClr val="FFFFFF"/>
                    </a:solidFill>
                  </a:ln>
                  <a:solidFill>
                    <a:srgbClr val="2D2D2E"/>
                  </a:solidFill>
                </a:rPr>
                <a:t>IAMs</a:t>
              </a:r>
            </a:p>
          </p:txBody>
        </p:sp>
        <p:grpSp>
          <p:nvGrpSpPr>
            <p:cNvPr id="27" name="Group 26"/>
            <p:cNvGrpSpPr/>
            <p:nvPr/>
          </p:nvGrpSpPr>
          <p:grpSpPr>
            <a:xfrm>
              <a:off x="5718708" y="3194085"/>
              <a:ext cx="2968092" cy="1177694"/>
              <a:chOff x="5718708" y="2965485"/>
              <a:chExt cx="2968092" cy="1177694"/>
            </a:xfrm>
          </p:grpSpPr>
          <p:sp>
            <p:nvSpPr>
              <p:cNvPr id="28" name="TextBox 27"/>
              <p:cNvSpPr txBox="1"/>
              <p:nvPr/>
            </p:nvSpPr>
            <p:spPr>
              <a:xfrm>
                <a:off x="5718708" y="3250627"/>
                <a:ext cx="2968092" cy="892552"/>
              </a:xfrm>
              <a:prstGeom prst="rect">
                <a:avLst/>
              </a:prstGeom>
              <a:noFill/>
            </p:spPr>
            <p:txBody>
              <a:bodyPr wrap="square" rtlCol="0">
                <a:spAutoFit/>
              </a:bodyPr>
              <a:lstStyle/>
              <a:p>
                <a:r>
                  <a:rPr lang="en-US" sz="2400" b="1" dirty="0">
                    <a:ln>
                      <a:solidFill>
                        <a:srgbClr val="FFFFFF"/>
                      </a:solidFill>
                    </a:ln>
                    <a:solidFill>
                      <a:srgbClr val="2D2D2E"/>
                    </a:solidFill>
                  </a:rPr>
                  <a:t>PLEXOS</a:t>
                </a:r>
              </a:p>
              <a:p>
                <a:r>
                  <a:rPr lang="en-US" sz="1400" dirty="0">
                    <a:solidFill>
                      <a:srgbClr val="2D2D2E"/>
                    </a:solidFill>
                  </a:rPr>
                  <a:t>Security-constrained unit commitment &amp; economic dispatch</a:t>
                </a:r>
              </a:p>
            </p:txBody>
          </p:sp>
          <p:pic>
            <p:nvPicPr>
              <p:cNvPr id="29"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857278" y="2965485"/>
                <a:ext cx="685800" cy="6801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grpSp>
      <p:sp>
        <p:nvSpPr>
          <p:cNvPr id="36" name="TextBox 35"/>
          <p:cNvSpPr txBox="1"/>
          <p:nvPr/>
        </p:nvSpPr>
        <p:spPr>
          <a:xfrm>
            <a:off x="2290792" y="6013065"/>
            <a:ext cx="1342159" cy="288508"/>
          </a:xfrm>
          <a:prstGeom prst="rect">
            <a:avLst/>
          </a:prstGeom>
          <a:noFill/>
        </p:spPr>
        <p:txBody>
          <a:bodyPr wrap="none" rtlCol="0">
            <a:spAutoFit/>
          </a:bodyPr>
          <a:lstStyle/>
          <a:p>
            <a:pPr algn="ctr"/>
            <a:r>
              <a:rPr lang="en-US" sz="1400" dirty="0">
                <a:solidFill>
                  <a:srgbClr val="2D2D2E"/>
                </a:solidFill>
              </a:rPr>
              <a:t>Seasonal/Diurnal</a:t>
            </a:r>
          </a:p>
        </p:txBody>
      </p:sp>
      <p:sp>
        <p:nvSpPr>
          <p:cNvPr id="37" name="TextBox 36"/>
          <p:cNvSpPr txBox="1"/>
          <p:nvPr/>
        </p:nvSpPr>
        <p:spPr>
          <a:xfrm rot="16200000">
            <a:off x="-711342" y="3255761"/>
            <a:ext cx="1955145" cy="369332"/>
          </a:xfrm>
          <a:prstGeom prst="rect">
            <a:avLst/>
          </a:prstGeom>
          <a:noFill/>
        </p:spPr>
        <p:txBody>
          <a:bodyPr wrap="none" rtlCol="0">
            <a:spAutoFit/>
          </a:bodyPr>
          <a:lstStyle/>
          <a:p>
            <a:r>
              <a:rPr lang="en-US" b="1" i="1" dirty="0">
                <a:solidFill>
                  <a:srgbClr val="2D2D2E"/>
                </a:solidFill>
              </a:rPr>
              <a:t>Geographic Scope</a:t>
            </a:r>
          </a:p>
        </p:txBody>
      </p:sp>
      <p:sp>
        <p:nvSpPr>
          <p:cNvPr id="38" name="TextBox 37"/>
          <p:cNvSpPr txBox="1"/>
          <p:nvPr/>
        </p:nvSpPr>
        <p:spPr>
          <a:xfrm>
            <a:off x="4083925" y="6301573"/>
            <a:ext cx="1769284" cy="369332"/>
          </a:xfrm>
          <a:prstGeom prst="rect">
            <a:avLst/>
          </a:prstGeom>
          <a:noFill/>
        </p:spPr>
        <p:txBody>
          <a:bodyPr wrap="none" rtlCol="0">
            <a:spAutoFit/>
          </a:bodyPr>
          <a:lstStyle/>
          <a:p>
            <a:r>
              <a:rPr lang="en-US" b="1" i="1" dirty="0">
                <a:solidFill>
                  <a:srgbClr val="2D2D2E"/>
                </a:solidFill>
              </a:rPr>
              <a:t>Temporal Scope</a:t>
            </a:r>
          </a:p>
        </p:txBody>
      </p:sp>
      <p:sp>
        <p:nvSpPr>
          <p:cNvPr id="40" name="TextBox 39"/>
          <p:cNvSpPr txBox="1"/>
          <p:nvPr/>
        </p:nvSpPr>
        <p:spPr>
          <a:xfrm>
            <a:off x="4882351" y="916022"/>
            <a:ext cx="4066263" cy="1569660"/>
          </a:xfrm>
          <a:prstGeom prst="rect">
            <a:avLst/>
          </a:prstGeom>
          <a:noFill/>
        </p:spPr>
        <p:txBody>
          <a:bodyPr wrap="square" rtlCol="0">
            <a:spAutoFit/>
          </a:bodyPr>
          <a:lstStyle/>
          <a:p>
            <a:r>
              <a:rPr lang="en-US" sz="2400" dirty="0" err="1">
                <a:solidFill>
                  <a:srgbClr val="000C14"/>
                </a:solidFill>
              </a:rPr>
              <a:t>reV</a:t>
            </a:r>
            <a:r>
              <a:rPr lang="en-US" sz="2400" dirty="0">
                <a:solidFill>
                  <a:srgbClr val="000C14"/>
                </a:solidFill>
              </a:rPr>
              <a:t> produces data for a diverse set of models, each with varying degrees of spatial and temporal requirements</a:t>
            </a:r>
          </a:p>
        </p:txBody>
      </p:sp>
      <p:pic>
        <p:nvPicPr>
          <p:cNvPr id="2" name="Picture 1"/>
          <p:cNvPicPr>
            <a:picLocks noChangeAspect="1"/>
          </p:cNvPicPr>
          <p:nvPr/>
        </p:nvPicPr>
        <p:blipFill>
          <a:blip r:embed="rId7"/>
          <a:stretch>
            <a:fillRect/>
          </a:stretch>
        </p:blipFill>
        <p:spPr>
          <a:xfrm>
            <a:off x="4972441" y="5249269"/>
            <a:ext cx="485303" cy="487969"/>
          </a:xfrm>
          <a:prstGeom prst="rect">
            <a:avLst/>
          </a:prstGeom>
        </p:spPr>
      </p:pic>
    </p:spTree>
    <p:extLst>
      <p:ext uri="{BB962C8B-B14F-4D97-AF65-F5344CB8AC3E}">
        <p14:creationId xmlns:p14="http://schemas.microsoft.com/office/powerpoint/2010/main" val="2813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4367" y="854903"/>
            <a:ext cx="8352433" cy="1685097"/>
          </a:xfrm>
        </p:spPr>
        <p:txBody>
          <a:bodyPr>
            <a:normAutofit/>
          </a:bodyPr>
          <a:lstStyle/>
          <a:p>
            <a:pPr marL="0" indent="0">
              <a:buNone/>
            </a:pPr>
            <a:r>
              <a:rPr lang="en-US" sz="2400" dirty="0" err="1"/>
              <a:t>reV</a:t>
            </a:r>
            <a:r>
              <a:rPr lang="en-US" sz="2400" dirty="0"/>
              <a:t> lets you analyze renewable resources with techno-economic, regulatory, sociopolitical, and environmental factors</a:t>
            </a:r>
          </a:p>
          <a:p>
            <a:pPr marL="0" indent="0">
              <a:buNone/>
            </a:pPr>
            <a:endParaRPr lang="en-US" sz="2400" dirty="0"/>
          </a:p>
        </p:txBody>
      </p:sp>
      <p:sp>
        <p:nvSpPr>
          <p:cNvPr id="3" name="Title 2"/>
          <p:cNvSpPr>
            <a:spLocks noGrp="1"/>
          </p:cNvSpPr>
          <p:nvPr>
            <p:ph type="title"/>
          </p:nvPr>
        </p:nvSpPr>
        <p:spPr/>
        <p:txBody>
          <a:bodyPr/>
          <a:lstStyle/>
          <a:p>
            <a:r>
              <a:rPr lang="en-US" dirty="0"/>
              <a:t>Principal modules of </a:t>
            </a:r>
            <a:r>
              <a:rPr lang="en-US" dirty="0" err="1"/>
              <a:t>reV</a:t>
            </a:r>
            <a:endParaRPr lang="en-US" dirty="0"/>
          </a:p>
        </p:txBody>
      </p:sp>
      <p:pic>
        <p:nvPicPr>
          <p:cNvPr id="1026" name="Picture 2" descr="C:\Users\sgossett\Pictures\3997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6352" y="-36415657"/>
            <a:ext cx="3657600" cy="548044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9" descr="module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35" y="1920148"/>
            <a:ext cx="8988465" cy="4703046"/>
          </a:xfrm>
          <a:prstGeom prst="rect">
            <a:avLst/>
          </a:prstGeom>
        </p:spPr>
      </p:pic>
    </p:spTree>
    <p:extLst>
      <p:ext uri="{BB962C8B-B14F-4D97-AF65-F5344CB8AC3E}">
        <p14:creationId xmlns:p14="http://schemas.microsoft.com/office/powerpoint/2010/main" val="1264150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4367" y="854903"/>
            <a:ext cx="8352433" cy="1001251"/>
          </a:xfrm>
        </p:spPr>
        <p:txBody>
          <a:bodyPr>
            <a:normAutofit/>
          </a:bodyPr>
          <a:lstStyle/>
          <a:p>
            <a:pPr marL="0" indent="0">
              <a:buNone/>
            </a:pPr>
            <a:r>
              <a:rPr lang="en-US" sz="2400" dirty="0"/>
              <a:t>The generation module batches SAM across millions of resource pixels (locations), allowing for multiple system configurations</a:t>
            </a:r>
          </a:p>
          <a:p>
            <a:pPr marL="0" indent="0">
              <a:buNone/>
            </a:pPr>
            <a:endParaRPr lang="en-US" sz="2400" dirty="0"/>
          </a:p>
        </p:txBody>
      </p:sp>
      <p:sp>
        <p:nvSpPr>
          <p:cNvPr id="3" name="Title 2"/>
          <p:cNvSpPr>
            <a:spLocks noGrp="1"/>
          </p:cNvSpPr>
          <p:nvPr>
            <p:ph type="title"/>
          </p:nvPr>
        </p:nvSpPr>
        <p:spPr/>
        <p:txBody>
          <a:bodyPr/>
          <a:lstStyle/>
          <a:p>
            <a:r>
              <a:rPr lang="en-US" dirty="0"/>
              <a:t>Principal modules of </a:t>
            </a:r>
            <a:r>
              <a:rPr lang="en-US" dirty="0" err="1"/>
              <a:t>reV</a:t>
            </a:r>
            <a:r>
              <a:rPr lang="en-US" dirty="0"/>
              <a:t>: Generation</a:t>
            </a:r>
          </a:p>
        </p:txBody>
      </p:sp>
      <p:pic>
        <p:nvPicPr>
          <p:cNvPr id="1026" name="Picture 2" descr="C:\Users\sgossett\Pictures\3997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6352" y="-36415657"/>
            <a:ext cx="3657600" cy="5480444"/>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descr="gen.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54" y="1856154"/>
            <a:ext cx="9026769" cy="2029382"/>
          </a:xfrm>
          <a:prstGeom prst="rect">
            <a:avLst/>
          </a:prstGeom>
        </p:spPr>
      </p:pic>
      <p:sp>
        <p:nvSpPr>
          <p:cNvPr id="5" name="TextBox 4"/>
          <p:cNvSpPr txBox="1"/>
          <p:nvPr/>
        </p:nvSpPr>
        <p:spPr>
          <a:xfrm>
            <a:off x="5353538" y="4161692"/>
            <a:ext cx="3467265" cy="1754327"/>
          </a:xfrm>
          <a:prstGeom prst="rect">
            <a:avLst/>
          </a:prstGeom>
          <a:noFill/>
        </p:spPr>
        <p:txBody>
          <a:bodyPr wrap="none" rtlCol="0">
            <a:spAutoFit/>
          </a:bodyPr>
          <a:lstStyle/>
          <a:p>
            <a:r>
              <a:rPr lang="en-US" dirty="0">
                <a:solidFill>
                  <a:srgbClr val="000C14"/>
                </a:solidFill>
              </a:rPr>
              <a:t>SAM modules currently supported:</a:t>
            </a:r>
          </a:p>
          <a:p>
            <a:pPr marL="285750" indent="-285750">
              <a:buFont typeface="Arial"/>
              <a:buChar char="•"/>
            </a:pPr>
            <a:r>
              <a:rPr lang="en-US" dirty="0">
                <a:solidFill>
                  <a:srgbClr val="000C14"/>
                </a:solidFill>
              </a:rPr>
              <a:t>pvwattsv5</a:t>
            </a:r>
          </a:p>
          <a:p>
            <a:pPr marL="285750" indent="-285750">
              <a:buFont typeface="Arial"/>
              <a:buChar char="•"/>
            </a:pPr>
            <a:r>
              <a:rPr lang="en-US" dirty="0" err="1">
                <a:solidFill>
                  <a:srgbClr val="000C14"/>
                </a:solidFill>
              </a:rPr>
              <a:t>windpower</a:t>
            </a:r>
            <a:endParaRPr lang="en-US" dirty="0">
              <a:solidFill>
                <a:srgbClr val="000C14"/>
              </a:solidFill>
            </a:endParaRPr>
          </a:p>
          <a:p>
            <a:pPr marL="285750" indent="-285750">
              <a:buFont typeface="Arial"/>
              <a:buChar char="•"/>
            </a:pPr>
            <a:endParaRPr lang="en-US" dirty="0">
              <a:solidFill>
                <a:srgbClr val="000C14"/>
              </a:solidFill>
            </a:endParaRPr>
          </a:p>
          <a:p>
            <a:r>
              <a:rPr lang="en-US" dirty="0">
                <a:solidFill>
                  <a:srgbClr val="000C14"/>
                </a:solidFill>
              </a:rPr>
              <a:t>Planned future support:</a:t>
            </a:r>
          </a:p>
          <a:p>
            <a:pPr marL="285750" indent="-285750">
              <a:buFont typeface="Arial"/>
              <a:buChar char="•"/>
            </a:pPr>
            <a:r>
              <a:rPr lang="en-US" dirty="0">
                <a:solidFill>
                  <a:srgbClr val="000C14"/>
                </a:solidFill>
              </a:rPr>
              <a:t>CSP</a:t>
            </a:r>
          </a:p>
        </p:txBody>
      </p:sp>
      <p:sp>
        <p:nvSpPr>
          <p:cNvPr id="8" name="TextBox 7"/>
          <p:cNvSpPr txBox="1"/>
          <p:nvPr/>
        </p:nvSpPr>
        <p:spPr>
          <a:xfrm>
            <a:off x="211015" y="3607695"/>
            <a:ext cx="3862994" cy="2585323"/>
          </a:xfrm>
          <a:prstGeom prst="rect">
            <a:avLst/>
          </a:prstGeom>
          <a:noFill/>
        </p:spPr>
        <p:txBody>
          <a:bodyPr wrap="none" rtlCol="0">
            <a:spAutoFit/>
          </a:bodyPr>
          <a:lstStyle/>
          <a:p>
            <a:r>
              <a:rPr lang="en-US" dirty="0">
                <a:solidFill>
                  <a:srgbClr val="000C14"/>
                </a:solidFill>
              </a:rPr>
              <a:t>Currently supported resource datasets:</a:t>
            </a:r>
          </a:p>
          <a:p>
            <a:pPr marL="285750" indent="-285750">
              <a:buFont typeface="Arial"/>
              <a:buChar char="•"/>
            </a:pPr>
            <a:r>
              <a:rPr lang="en-US" dirty="0">
                <a:solidFill>
                  <a:srgbClr val="000C14"/>
                </a:solidFill>
              </a:rPr>
              <a:t>NSRDB (solar)</a:t>
            </a:r>
          </a:p>
          <a:p>
            <a:pPr marL="285750" indent="-285750">
              <a:buFont typeface="Arial"/>
              <a:buChar char="•"/>
            </a:pPr>
            <a:r>
              <a:rPr lang="en-US" dirty="0">
                <a:solidFill>
                  <a:srgbClr val="000C14"/>
                </a:solidFill>
              </a:rPr>
              <a:t>Wind Toolkit – CONUS</a:t>
            </a:r>
          </a:p>
          <a:p>
            <a:pPr marL="285750" indent="-285750">
              <a:buFont typeface="Arial"/>
              <a:buChar char="•"/>
            </a:pPr>
            <a:r>
              <a:rPr lang="en-US" dirty="0">
                <a:solidFill>
                  <a:srgbClr val="000C14"/>
                </a:solidFill>
              </a:rPr>
              <a:t>SUNY South Asia (solar)</a:t>
            </a:r>
          </a:p>
          <a:p>
            <a:pPr marL="285750" indent="-285750">
              <a:buFont typeface="Arial"/>
              <a:buChar char="•"/>
            </a:pPr>
            <a:endParaRPr lang="en-US" dirty="0">
              <a:solidFill>
                <a:srgbClr val="000C14"/>
              </a:solidFill>
            </a:endParaRPr>
          </a:p>
          <a:p>
            <a:r>
              <a:rPr lang="en-US" dirty="0">
                <a:solidFill>
                  <a:srgbClr val="000C14"/>
                </a:solidFill>
              </a:rPr>
              <a:t>Planned future support:</a:t>
            </a:r>
          </a:p>
          <a:p>
            <a:pPr marL="285750" indent="-285750">
              <a:buFont typeface="Arial"/>
              <a:buChar char="•"/>
            </a:pPr>
            <a:r>
              <a:rPr lang="en-US" dirty="0">
                <a:solidFill>
                  <a:srgbClr val="000C14"/>
                </a:solidFill>
              </a:rPr>
              <a:t>Wind Toolkit – Mexico</a:t>
            </a:r>
          </a:p>
          <a:p>
            <a:pPr marL="285750" indent="-285750">
              <a:buFont typeface="Arial"/>
              <a:buChar char="•"/>
            </a:pPr>
            <a:r>
              <a:rPr lang="en-US" dirty="0">
                <a:solidFill>
                  <a:srgbClr val="000C14"/>
                </a:solidFill>
              </a:rPr>
              <a:t>Wind Toolkit - Canada</a:t>
            </a:r>
          </a:p>
          <a:p>
            <a:pPr marL="285750" indent="-285750">
              <a:buFont typeface="Arial"/>
              <a:buChar char="•"/>
            </a:pPr>
            <a:r>
              <a:rPr lang="en-US" dirty="0">
                <a:solidFill>
                  <a:srgbClr val="000C14"/>
                </a:solidFill>
              </a:rPr>
              <a:t>AWS wind</a:t>
            </a:r>
          </a:p>
        </p:txBody>
      </p:sp>
      <p:sp>
        <p:nvSpPr>
          <p:cNvPr id="7" name="TextBox 6"/>
          <p:cNvSpPr txBox="1"/>
          <p:nvPr/>
        </p:nvSpPr>
        <p:spPr>
          <a:xfrm>
            <a:off x="6356751" y="3690094"/>
            <a:ext cx="1663468" cy="430887"/>
          </a:xfrm>
          <a:prstGeom prst="rect">
            <a:avLst/>
          </a:prstGeom>
          <a:noFill/>
        </p:spPr>
        <p:txBody>
          <a:bodyPr wrap="square" rtlCol="0">
            <a:spAutoFit/>
          </a:bodyPr>
          <a:lstStyle/>
          <a:p>
            <a:pPr algn="ctr"/>
            <a:r>
              <a:rPr lang="en-US" sz="1100" dirty="0">
                <a:solidFill>
                  <a:schemeClr val="bg1">
                    <a:lumMod val="50000"/>
                  </a:schemeClr>
                </a:solidFill>
                <a:latin typeface="Arial"/>
                <a:cs typeface="Arial"/>
              </a:rPr>
              <a:t>(e.g., system size, inverter ratio, tilt, etc.)</a:t>
            </a:r>
          </a:p>
        </p:txBody>
      </p:sp>
    </p:spTree>
    <p:extLst>
      <p:ext uri="{BB962C8B-B14F-4D97-AF65-F5344CB8AC3E}">
        <p14:creationId xmlns:p14="http://schemas.microsoft.com/office/powerpoint/2010/main" val="2908048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NREL Resource Data: The Americas</a:t>
            </a:r>
          </a:p>
        </p:txBody>
      </p:sp>
      <p:sp>
        <p:nvSpPr>
          <p:cNvPr id="2" name="Rectangle 1">
            <a:extLst>
              <a:ext uri="{FF2B5EF4-FFF2-40B4-BE49-F238E27FC236}">
                <a16:creationId xmlns:a16="http://schemas.microsoft.com/office/drawing/2014/main" id="{63A2DD5C-13BF-CC4F-999A-8CFB9E3F670B}"/>
              </a:ext>
            </a:extLst>
          </p:cNvPr>
          <p:cNvSpPr/>
          <p:nvPr/>
        </p:nvSpPr>
        <p:spPr>
          <a:xfrm>
            <a:off x="5623450" y="4802579"/>
            <a:ext cx="3520550" cy="1384995"/>
          </a:xfrm>
          <a:prstGeom prst="rect">
            <a:avLst/>
          </a:prstGeom>
        </p:spPr>
        <p:txBody>
          <a:bodyPr wrap="square">
            <a:spAutoFit/>
          </a:bodyPr>
          <a:lstStyle/>
          <a:p>
            <a:r>
              <a:rPr lang="en-US" sz="1200" dirty="0">
                <a:solidFill>
                  <a:srgbClr val="000C14"/>
                </a:solidFill>
              </a:rPr>
              <a:t>WIND Toolkit </a:t>
            </a:r>
          </a:p>
          <a:p>
            <a:pPr marL="557213" lvl="1" indent="-214313">
              <a:buFont typeface="Arial" panose="020B0604020202020204" pitchFamily="34" charset="0"/>
              <a:buChar char="•"/>
            </a:pPr>
            <a:r>
              <a:rPr lang="en-US" sz="1200" dirty="0">
                <a:solidFill>
                  <a:srgbClr val="000C14"/>
                </a:solidFill>
              </a:rPr>
              <a:t>Temporal Range: 2007-2013</a:t>
            </a:r>
          </a:p>
          <a:p>
            <a:pPr marL="557213" lvl="1" indent="-214313">
              <a:buFont typeface="Arial" panose="020B0604020202020204" pitchFamily="34" charset="0"/>
              <a:buChar char="•"/>
            </a:pPr>
            <a:r>
              <a:rPr lang="en-US" sz="1200" dirty="0">
                <a:solidFill>
                  <a:srgbClr val="000C14"/>
                </a:solidFill>
              </a:rPr>
              <a:t>Temporal Interval: 5-minute</a:t>
            </a:r>
          </a:p>
          <a:p>
            <a:pPr marL="557213" lvl="1" indent="-214313">
              <a:buFont typeface="Arial" panose="020B0604020202020204" pitchFamily="34" charset="0"/>
              <a:buChar char="•"/>
            </a:pPr>
            <a:r>
              <a:rPr lang="en-US" sz="1200" dirty="0">
                <a:solidFill>
                  <a:srgbClr val="000C14"/>
                </a:solidFill>
              </a:rPr>
              <a:t>Spatial Resolution: nominal 2 km</a:t>
            </a:r>
          </a:p>
          <a:p>
            <a:pPr marL="557213" lvl="1" indent="-214313">
              <a:buFont typeface="Arial" panose="020B0604020202020204" pitchFamily="34" charset="0"/>
              <a:buChar char="•"/>
            </a:pPr>
            <a:r>
              <a:rPr lang="en-US" sz="1200" dirty="0">
                <a:solidFill>
                  <a:srgbClr val="000C14"/>
                </a:solidFill>
              </a:rPr>
              <a:t>Spatial Extent: North America</a:t>
            </a:r>
          </a:p>
          <a:p>
            <a:pPr marL="557213" lvl="1" indent="-214313">
              <a:buFont typeface="Arial" panose="020B0604020202020204" pitchFamily="34" charset="0"/>
              <a:buChar char="•"/>
            </a:pPr>
            <a:endParaRPr lang="en-US" sz="1200" dirty="0">
              <a:solidFill>
                <a:srgbClr val="000C14"/>
              </a:solidFill>
            </a:endParaRPr>
          </a:p>
          <a:p>
            <a:r>
              <a:rPr lang="en-US" sz="1200" dirty="0" err="1">
                <a:solidFill>
                  <a:srgbClr val="000C14"/>
                </a:solidFill>
              </a:rPr>
              <a:t>www.nrel.gov</a:t>
            </a:r>
            <a:r>
              <a:rPr lang="en-US" sz="1200" dirty="0">
                <a:solidFill>
                  <a:srgbClr val="000C14"/>
                </a:solidFill>
              </a:rPr>
              <a:t>/grid/wind-</a:t>
            </a:r>
            <a:r>
              <a:rPr lang="en-US" sz="1200" dirty="0" err="1">
                <a:solidFill>
                  <a:srgbClr val="000C14"/>
                </a:solidFill>
              </a:rPr>
              <a:t>toolkit.html</a:t>
            </a:r>
            <a:endParaRPr lang="en-US" sz="1200" dirty="0">
              <a:solidFill>
                <a:srgbClr val="000C14"/>
              </a:solidFill>
            </a:endParaRPr>
          </a:p>
        </p:txBody>
      </p:sp>
      <p:sp>
        <p:nvSpPr>
          <p:cNvPr id="11" name="Rectangle 10">
            <a:extLst>
              <a:ext uri="{FF2B5EF4-FFF2-40B4-BE49-F238E27FC236}">
                <a16:creationId xmlns:a16="http://schemas.microsoft.com/office/drawing/2014/main" id="{C0584310-3EC4-934E-8F5B-B50F4F45BA52}"/>
              </a:ext>
            </a:extLst>
          </p:cNvPr>
          <p:cNvSpPr/>
          <p:nvPr/>
        </p:nvSpPr>
        <p:spPr>
          <a:xfrm>
            <a:off x="754432" y="4802579"/>
            <a:ext cx="2846678" cy="1569660"/>
          </a:xfrm>
          <a:prstGeom prst="rect">
            <a:avLst/>
          </a:prstGeom>
        </p:spPr>
        <p:txBody>
          <a:bodyPr wrap="square">
            <a:spAutoFit/>
          </a:bodyPr>
          <a:lstStyle/>
          <a:p>
            <a:r>
              <a:rPr lang="en-US" sz="1200" dirty="0">
                <a:solidFill>
                  <a:srgbClr val="000C14"/>
                </a:solidFill>
              </a:rPr>
              <a:t>National Solar Radiation Database (NSRDB)</a:t>
            </a:r>
          </a:p>
          <a:p>
            <a:pPr marL="557213" lvl="1" indent="-214313">
              <a:buFont typeface="Arial" panose="020B0604020202020204" pitchFamily="34" charset="0"/>
              <a:buChar char="•"/>
            </a:pPr>
            <a:r>
              <a:rPr lang="en-US" sz="1200" dirty="0">
                <a:solidFill>
                  <a:srgbClr val="000C14"/>
                </a:solidFill>
              </a:rPr>
              <a:t>Temporal Range: 1998-2016</a:t>
            </a:r>
          </a:p>
          <a:p>
            <a:pPr marL="557213" lvl="1" indent="-214313">
              <a:buFont typeface="Arial" panose="020B0604020202020204" pitchFamily="34" charset="0"/>
              <a:buChar char="•"/>
            </a:pPr>
            <a:r>
              <a:rPr lang="en-US" sz="1200" dirty="0">
                <a:solidFill>
                  <a:srgbClr val="000C14"/>
                </a:solidFill>
              </a:rPr>
              <a:t>Temporal Interval: 30-minute</a:t>
            </a:r>
          </a:p>
          <a:p>
            <a:pPr marL="557213" lvl="1" indent="-214313">
              <a:buFont typeface="Arial" panose="020B0604020202020204" pitchFamily="34" charset="0"/>
              <a:buChar char="•"/>
            </a:pPr>
            <a:r>
              <a:rPr lang="en-US" sz="1200" dirty="0">
                <a:solidFill>
                  <a:srgbClr val="000C14"/>
                </a:solidFill>
              </a:rPr>
              <a:t>Spatial Resolution: nominal 4 km</a:t>
            </a:r>
          </a:p>
          <a:p>
            <a:pPr marL="557213" lvl="1" indent="-214313">
              <a:buFont typeface="Arial" panose="020B0604020202020204" pitchFamily="34" charset="0"/>
              <a:buChar char="•"/>
            </a:pPr>
            <a:r>
              <a:rPr lang="en-US" sz="1200" dirty="0">
                <a:solidFill>
                  <a:srgbClr val="000C14"/>
                </a:solidFill>
              </a:rPr>
              <a:t>Spatial Extent: Western Hemisphere and India (*coarser resolutions)</a:t>
            </a:r>
          </a:p>
          <a:p>
            <a:r>
              <a:rPr lang="en-US" sz="1200" dirty="0" err="1">
                <a:solidFill>
                  <a:srgbClr val="000C14"/>
                </a:solidFill>
              </a:rPr>
              <a:t>nsrdb.nrel.gov</a:t>
            </a:r>
            <a:endParaRPr lang="en-US" sz="1200" dirty="0">
              <a:solidFill>
                <a:srgbClr val="000C14"/>
              </a:solidFill>
            </a:endParaRPr>
          </a:p>
        </p:txBody>
      </p:sp>
      <p:pic>
        <p:nvPicPr>
          <p:cNvPr id="12" name="Picture 11">
            <a:extLst>
              <a:ext uri="{FF2B5EF4-FFF2-40B4-BE49-F238E27FC236}">
                <a16:creationId xmlns:a16="http://schemas.microsoft.com/office/drawing/2014/main" id="{A68D5F79-07DB-5044-AAD4-7A7E060E3906}"/>
              </a:ext>
            </a:extLst>
          </p:cNvPr>
          <p:cNvPicPr>
            <a:picLocks noChangeAspect="1"/>
          </p:cNvPicPr>
          <p:nvPr/>
        </p:nvPicPr>
        <p:blipFill rotWithShape="1">
          <a:blip r:embed="rId2"/>
          <a:srcRect t="2286"/>
          <a:stretch/>
        </p:blipFill>
        <p:spPr>
          <a:xfrm>
            <a:off x="4535756" y="989164"/>
            <a:ext cx="4610628" cy="3481302"/>
          </a:xfrm>
          <a:prstGeom prst="rect">
            <a:avLst/>
          </a:prstGeom>
        </p:spPr>
      </p:pic>
      <p:pic>
        <p:nvPicPr>
          <p:cNvPr id="7" name="Picture 6">
            <a:extLst>
              <a:ext uri="{FF2B5EF4-FFF2-40B4-BE49-F238E27FC236}">
                <a16:creationId xmlns:a16="http://schemas.microsoft.com/office/drawing/2014/main" id="{0D36B58D-7795-2F4B-8E34-40EFAD3C655F}"/>
              </a:ext>
            </a:extLst>
          </p:cNvPr>
          <p:cNvPicPr>
            <a:picLocks noChangeAspect="1"/>
          </p:cNvPicPr>
          <p:nvPr/>
        </p:nvPicPr>
        <p:blipFill rotWithShape="1">
          <a:blip r:embed="rId3"/>
          <a:srcRect l="3117" t="4804" r="3231" b="4357"/>
          <a:stretch/>
        </p:blipFill>
        <p:spPr>
          <a:xfrm>
            <a:off x="-18766" y="988728"/>
            <a:ext cx="4592835" cy="3442366"/>
          </a:xfrm>
          <a:prstGeom prst="rect">
            <a:avLst/>
          </a:prstGeom>
        </p:spPr>
      </p:pic>
    </p:spTree>
    <p:extLst>
      <p:ext uri="{BB962C8B-B14F-4D97-AF65-F5344CB8AC3E}">
        <p14:creationId xmlns:p14="http://schemas.microsoft.com/office/powerpoint/2010/main" val="429954345"/>
      </p:ext>
    </p:extLst>
  </p:cSld>
  <p:clrMapOvr>
    <a:masterClrMapping/>
  </p:clrMapOvr>
</p:sld>
</file>

<file path=ppt/theme/theme1.xml><?xml version="1.0" encoding="utf-8"?>
<a:theme xmlns:a="http://schemas.openxmlformats.org/drawingml/2006/main" name="NREL 2016">
  <a:themeElements>
    <a:clrScheme name="Custom 2">
      <a:dk1>
        <a:srgbClr val="FFFFFF"/>
      </a:dk1>
      <a:lt1>
        <a:srgbClr val="0079C1"/>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NREL 2016.potx</Template>
  <TotalTime>38122</TotalTime>
  <Words>1580</Words>
  <Application>Microsoft Macintosh PowerPoint</Application>
  <PresentationFormat>On-screen Show (4:3)</PresentationFormat>
  <Paragraphs>275</Paragraphs>
  <Slides>51</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Courier New</vt:lpstr>
      <vt:lpstr>Wingdings</vt:lpstr>
      <vt:lpstr>NREL 2016</vt:lpstr>
      <vt:lpstr>Renewable Energy Potential (reV) Harnessing Geospatial Data to Solve Energy Challenges</vt:lpstr>
      <vt:lpstr>Harnessing Geospatial Data to Solve Energy Challenges</vt:lpstr>
      <vt:lpstr>Answer the Big Questions of Energy Planning</vt:lpstr>
      <vt:lpstr>Initial Motivation</vt:lpstr>
      <vt:lpstr>Need for Flexibility in Scope and Scale</vt:lpstr>
      <vt:lpstr>Model Coupling</vt:lpstr>
      <vt:lpstr>Principal modules of reV</vt:lpstr>
      <vt:lpstr>Principal modules of reV: Generation</vt:lpstr>
      <vt:lpstr>NREL Resource Data: The Americas</vt:lpstr>
      <vt:lpstr>Principal modules of reV: LCOE</vt:lpstr>
      <vt:lpstr>Principal modules of reV: Generation and LCOE</vt:lpstr>
      <vt:lpstr>Principal modules of reV: Technical Exclusion</vt:lpstr>
      <vt:lpstr>Find Suitable Sites for Energy Development</vt:lpstr>
      <vt:lpstr>Exclusion Examples</vt:lpstr>
      <vt:lpstr>Exclusion / Inclusion Demo</vt:lpstr>
      <vt:lpstr>PowerPoint Presentation</vt:lpstr>
      <vt:lpstr>PowerPoint Presentation</vt:lpstr>
      <vt:lpstr>PowerPoint Presentation</vt:lpstr>
      <vt:lpstr>Principal modules of reV: Supply Curve Model</vt:lpstr>
      <vt:lpstr>Principal modules of reV: Supply Curve Model</vt:lpstr>
      <vt:lpstr>Principal modules of reV: Supply Curve Model</vt:lpstr>
      <vt:lpstr>Principal modules of reV: Supply Curve Model</vt:lpstr>
      <vt:lpstr>Principal modules of reV: Supply Curve Model</vt:lpstr>
      <vt:lpstr>Principal modules of reV: Supply Curve Model</vt:lpstr>
      <vt:lpstr>Principal modules of reV: Supply Curve Model</vt:lpstr>
      <vt:lpstr>Principal modules of reV: Supply Curve Model</vt:lpstr>
      <vt:lpstr>Principal modules of reV: Supply Curve Model</vt:lpstr>
      <vt:lpstr>Principal modules of reV: Supply Curve Model</vt:lpstr>
      <vt:lpstr>Principal modules of reV: Supply Curve Model</vt:lpstr>
      <vt:lpstr>Principal modules of reV: Supply Curve Model</vt:lpstr>
      <vt:lpstr>Principal modules of reV: Supply Curve Model</vt:lpstr>
      <vt:lpstr>Analysis</vt:lpstr>
      <vt:lpstr>Analysis</vt:lpstr>
      <vt:lpstr>Analysis</vt:lpstr>
      <vt:lpstr>Analysis</vt:lpstr>
      <vt:lpstr>Analysis</vt:lpstr>
      <vt:lpstr>Analysis</vt:lpstr>
      <vt:lpstr>Principal modules of reV: Representative Profiles</vt:lpstr>
      <vt:lpstr>Principal modules of reV: Representative Profiles</vt:lpstr>
      <vt:lpstr>Principal modules of reV: Representative Profiles</vt:lpstr>
      <vt:lpstr>Principal modules of reV</vt:lpstr>
      <vt:lpstr>Thank You!  For additional information on using reV to solve your energy challenges, contact  Anthony Lopez Anthony.Lopez@NREL.gov or Galen Maclaurin Galen.Maclaurin@NREL.gov</vt:lpstr>
      <vt:lpstr>Extra Slides</vt:lpstr>
      <vt:lpstr>PowerPoint Presentation</vt:lpstr>
      <vt:lpstr>PowerPoint Presentation</vt:lpstr>
      <vt:lpstr>Variable Power Density</vt:lpstr>
      <vt:lpstr>Assess Economic Potential and Model Capacity Expansion</vt:lpstr>
      <vt:lpstr>Robust Data for Rich Analysis</vt:lpstr>
      <vt:lpstr>Software Platform: Extensible, Modular, Integrated</vt:lpstr>
      <vt:lpstr>Most Sophisticated Representation of Renewables</vt:lpstr>
      <vt:lpstr>Framework Modules with Dependencies</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Joelynn Schroeder</dc:creator>
  <cp:lastModifiedBy>Grue, Nicholas</cp:lastModifiedBy>
  <cp:revision>913</cp:revision>
  <cp:lastPrinted>2016-02-06T02:05:59Z</cp:lastPrinted>
  <dcterms:created xsi:type="dcterms:W3CDTF">2016-02-02T19:57:34Z</dcterms:created>
  <dcterms:modified xsi:type="dcterms:W3CDTF">2019-11-06T20:27:43Z</dcterms:modified>
</cp:coreProperties>
</file>